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64" r:id="rId2"/>
    <p:sldId id="263" r:id="rId3"/>
    <p:sldId id="261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6" autoAdjust="0"/>
    <p:restoredTop sz="95216" autoAdjust="0"/>
  </p:normalViewPr>
  <p:slideViewPr>
    <p:cSldViewPr snapToGrid="0">
      <p:cViewPr>
        <p:scale>
          <a:sx n="46" d="100"/>
          <a:sy n="46" d="100"/>
        </p:scale>
        <p:origin x="17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DCA7-BE5A-094D-923D-9A402ECCEF06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27502-DC6D-BD49-AA88-81F342E12E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318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D5912-3595-C578-2430-B18E6EECE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B9F1C5-7A96-42A5-872A-C37F32B21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181467-E2AE-A655-EF19-B995F40D1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559B3-7131-17A5-B39B-66128AFB3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27502-DC6D-BD49-AA88-81F342E12E2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704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7C8FB-7F76-9105-62F5-7076A82E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339E3A-1A6E-4275-4124-61DB1B182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F4D051-D734-2877-F5D1-4ACB7A02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B9DF1-7563-6428-3A0C-1FD8252F3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27502-DC6D-BD49-AA88-81F342E12E2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681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40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055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77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36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297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020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251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829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33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30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821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DFCB59-8D35-0B46-B99D-5F2A4FC30E1A}" type="datetimeFigureOut">
              <a:rPr kumimoji="1" lang="ko-KR" altLang="en-US" smtClean="0"/>
              <a:t>2025. 10. 11.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08C3E-EC64-BB42-9451-A50ECB9EA9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9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1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1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700D6-7426-7B0B-70E8-85895C5A8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461D40-4D59-6D4A-5207-2C64B7F64579}"/>
              </a:ext>
            </a:extLst>
          </p:cNvPr>
          <p:cNvGrpSpPr/>
          <p:nvPr/>
        </p:nvGrpSpPr>
        <p:grpSpPr>
          <a:xfrm>
            <a:off x="497335" y="18118781"/>
            <a:ext cx="12254400" cy="21245015"/>
            <a:chOff x="455771" y="15455699"/>
            <a:chExt cx="12254400" cy="21245015"/>
          </a:xfrm>
        </p:grpSpPr>
        <p:sp>
          <p:nvSpPr>
            <p:cNvPr id="1059" name="사각형: 둥근 모서리 40">
              <a:extLst>
                <a:ext uri="{FF2B5EF4-FFF2-40B4-BE49-F238E27FC236}">
                  <a16:creationId xmlns:a16="http://schemas.microsoft.com/office/drawing/2014/main" id="{2EC31064-E07B-5B9E-9D12-A9DB0306128D}"/>
                </a:ext>
              </a:extLst>
            </p:cNvPr>
            <p:cNvSpPr/>
            <p:nvPr/>
          </p:nvSpPr>
          <p:spPr>
            <a:xfrm>
              <a:off x="455771" y="16045092"/>
              <a:ext cx="12254400" cy="20655622"/>
            </a:xfrm>
            <a:prstGeom prst="roundRect">
              <a:avLst>
                <a:gd name="adj" fmla="val 20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1078" name="사각형: 둥근 모서리 40">
              <a:extLst>
                <a:ext uri="{FF2B5EF4-FFF2-40B4-BE49-F238E27FC236}">
                  <a16:creationId xmlns:a16="http://schemas.microsoft.com/office/drawing/2014/main" id="{DD06C7C4-D9AC-F310-B837-9777A86004CB}"/>
                </a:ext>
              </a:extLst>
            </p:cNvPr>
            <p:cNvSpPr/>
            <p:nvPr/>
          </p:nvSpPr>
          <p:spPr>
            <a:xfrm>
              <a:off x="455771" y="16096321"/>
              <a:ext cx="12254400" cy="127089"/>
            </a:xfrm>
            <a:prstGeom prst="roundRect">
              <a:avLst>
                <a:gd name="adj" fmla="val 0"/>
              </a:avLst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1079" name="사각형: 둥근 모서리 40">
              <a:extLst>
                <a:ext uri="{FF2B5EF4-FFF2-40B4-BE49-F238E27FC236}">
                  <a16:creationId xmlns:a16="http://schemas.microsoft.com/office/drawing/2014/main" id="{C3966EAC-0108-EEE5-AE06-0AD4FCF95C37}"/>
                </a:ext>
              </a:extLst>
            </p:cNvPr>
            <p:cNvSpPr/>
            <p:nvPr/>
          </p:nvSpPr>
          <p:spPr>
            <a:xfrm>
              <a:off x="455771" y="15455699"/>
              <a:ext cx="12254400" cy="767711"/>
            </a:xfrm>
            <a:prstGeom prst="round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3.</a:t>
              </a:r>
              <a:r>
                <a:rPr lang="ko-KR" altLang="en-US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Methodology</a:t>
              </a:r>
            </a:p>
          </p:txBody>
        </p:sp>
      </p:grpSp>
      <p:sp>
        <p:nvSpPr>
          <p:cNvPr id="1056" name="사각형: 둥근 모서리 40">
            <a:extLst>
              <a:ext uri="{FF2B5EF4-FFF2-40B4-BE49-F238E27FC236}">
                <a16:creationId xmlns:a16="http://schemas.microsoft.com/office/drawing/2014/main" id="{A8A4311A-1783-99A6-9A3D-F199386ABB53}"/>
              </a:ext>
            </a:extLst>
          </p:cNvPr>
          <p:cNvSpPr/>
          <p:nvPr/>
        </p:nvSpPr>
        <p:spPr>
          <a:xfrm>
            <a:off x="529679" y="12776653"/>
            <a:ext cx="12255598" cy="5194516"/>
          </a:xfrm>
          <a:prstGeom prst="roundRect">
            <a:avLst>
              <a:gd name="adj" fmla="val 38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11" name="사각형: 둥근 모서리 40">
            <a:extLst>
              <a:ext uri="{FF2B5EF4-FFF2-40B4-BE49-F238E27FC236}">
                <a16:creationId xmlns:a16="http://schemas.microsoft.com/office/drawing/2014/main" id="{65C4F4DD-D2B1-3F72-70A0-41B624C1E96C}"/>
              </a:ext>
            </a:extLst>
          </p:cNvPr>
          <p:cNvSpPr/>
          <p:nvPr/>
        </p:nvSpPr>
        <p:spPr>
          <a:xfrm>
            <a:off x="529679" y="12880130"/>
            <a:ext cx="12239851" cy="110340"/>
          </a:xfrm>
          <a:prstGeom prst="roundRect">
            <a:avLst>
              <a:gd name="adj" fmla="val 0"/>
            </a:avLst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13" name="사각형: 둥근 모서리 40">
            <a:extLst>
              <a:ext uri="{FF2B5EF4-FFF2-40B4-BE49-F238E27FC236}">
                <a16:creationId xmlns:a16="http://schemas.microsoft.com/office/drawing/2014/main" id="{4B81648A-561E-F2EA-A895-B01147B21E19}"/>
              </a:ext>
            </a:extLst>
          </p:cNvPr>
          <p:cNvSpPr/>
          <p:nvPr/>
        </p:nvSpPr>
        <p:spPr>
          <a:xfrm>
            <a:off x="529679" y="12222760"/>
            <a:ext cx="12255598" cy="767711"/>
          </a:xfrm>
          <a:prstGeom prst="round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2. Problem Statement</a:t>
            </a:r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2C3E78D-F05D-85E1-D9A3-F34462BA632E}"/>
              </a:ext>
            </a:extLst>
          </p:cNvPr>
          <p:cNvCxnSpPr>
            <a:cxnSpLocks/>
          </p:cNvCxnSpPr>
          <p:nvPr/>
        </p:nvCxnSpPr>
        <p:spPr>
          <a:xfrm>
            <a:off x="-7" y="4936248"/>
            <a:ext cx="30275213" cy="0"/>
          </a:xfrm>
          <a:prstGeom prst="line">
            <a:avLst/>
          </a:prstGeom>
          <a:ln w="101600">
            <a:solidFill>
              <a:srgbClr val="0C2E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D51603D-EC19-F377-995D-A7E32736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08" t="13252" r="26866" b="47356"/>
          <a:stretch/>
        </p:blipFill>
        <p:spPr>
          <a:xfrm>
            <a:off x="455771" y="389262"/>
            <a:ext cx="4040569" cy="3025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41C88-DCC2-0C23-C87E-75C1DF1B5918}"/>
              </a:ext>
            </a:extLst>
          </p:cNvPr>
          <p:cNvSpPr txBox="1"/>
          <p:nvPr/>
        </p:nvSpPr>
        <p:spPr>
          <a:xfrm>
            <a:off x="3165138" y="213861"/>
            <a:ext cx="239449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0C2E86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Times New Roman" panose="02020603050405020304" pitchFamily="18" charset="0"/>
              </a:rPr>
              <a:t>Measuring and Mitigating Media Outlet Name Bias </a:t>
            </a:r>
          </a:p>
          <a:p>
            <a:pPr algn="ctr"/>
            <a:r>
              <a:rPr lang="en-US" altLang="ko-KR" sz="6600" b="1" dirty="0">
                <a:solidFill>
                  <a:srgbClr val="0C2E86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Times New Roman" panose="02020603050405020304" pitchFamily="18" charset="0"/>
              </a:rPr>
              <a:t>in Large Language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EEF38-388D-A483-FFBB-5B8C2D79BABC}"/>
              </a:ext>
            </a:extLst>
          </p:cNvPr>
          <p:cNvSpPr txBox="1"/>
          <p:nvPr/>
        </p:nvSpPr>
        <p:spPr>
          <a:xfrm>
            <a:off x="11206877" y="2306033"/>
            <a:ext cx="786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Seong-Jin Park</a:t>
            </a:r>
            <a:r>
              <a:rPr kumimoji="1" lang="en-US" altLang="ko-KR" sz="4000" b="1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, Kang-Min Kim</a:t>
            </a:r>
            <a:r>
              <a:rPr kumimoji="1" lang="en-US" altLang="ko-KR" sz="4000" b="1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1,2†</a:t>
            </a:r>
            <a:endParaRPr lang="en-US" altLang="ko-KR" sz="4000" b="1" dirty="0">
              <a:solidFill>
                <a:srgbClr val="0E0E0E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DB360-1B4A-CF8E-2FE9-B94C2C832E0D}"/>
              </a:ext>
            </a:extLst>
          </p:cNvPr>
          <p:cNvSpPr txBox="1"/>
          <p:nvPr/>
        </p:nvSpPr>
        <p:spPr>
          <a:xfrm>
            <a:off x="1099055" y="2990156"/>
            <a:ext cx="280771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Department of Artificial Intelligence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800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Department of Data Science</a:t>
            </a:r>
          </a:p>
          <a:p>
            <a:pPr algn="ctr"/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The Catholic University of Korea, </a:t>
            </a:r>
            <a:r>
              <a:rPr kumimoji="1"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Bucheon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, Republic of Korea</a:t>
            </a:r>
          </a:p>
          <a:p>
            <a:pPr algn="ctr"/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{</a:t>
            </a:r>
            <a:r>
              <a:rPr kumimoji="1"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sjpark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, kangmin89}@</a:t>
            </a:r>
            <a:r>
              <a:rPr kumimoji="1"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catholic.ac.kr</a:t>
            </a:r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kumimoji="1" lang="en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† Corresponding author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0964A6D3-8CBB-9265-09DB-2381BE979AA0}"/>
              </a:ext>
            </a:extLst>
          </p:cNvPr>
          <p:cNvSpPr txBox="1"/>
          <p:nvPr/>
        </p:nvSpPr>
        <p:spPr>
          <a:xfrm>
            <a:off x="13437483" y="19111859"/>
            <a:ext cx="8751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COSLLM Performance Comparison</a:t>
            </a:r>
            <a:endParaRPr lang="en" altLang="ko-KR" sz="320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6282308B-E14B-5362-141F-97500585CE27}"/>
              </a:ext>
            </a:extLst>
          </p:cNvPr>
          <p:cNvSpPr txBox="1"/>
          <p:nvPr/>
        </p:nvSpPr>
        <p:spPr>
          <a:xfrm>
            <a:off x="13167932" y="22245657"/>
            <a:ext cx="934919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 experiments on real-world Korean construction standards data for classifying relationships between sentence pairs, </a:t>
            </a:r>
            <a:r>
              <a:rPr lang="en-US" altLang="ko-KR" sz="26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COSLLM consistently outperformed baseline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COSLLM showed a </a:t>
            </a:r>
            <a:r>
              <a:rPr lang="en-US" altLang="ko-KR" sz="26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significant advantage</a:t>
            </a:r>
            <a:r>
              <a:rPr lang="en-US" altLang="ko-KR" sz="2600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2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over baselines in </a:t>
            </a:r>
            <a:r>
              <a:rPr lang="en-US" altLang="ko-KR" sz="26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classifying the conflict and overlap categories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E25324F8-E970-82D9-B1BC-B9F542A8C3B1}"/>
              </a:ext>
            </a:extLst>
          </p:cNvPr>
          <p:cNvSpPr txBox="1"/>
          <p:nvPr/>
        </p:nvSpPr>
        <p:spPr>
          <a:xfrm>
            <a:off x="13604293" y="35411209"/>
            <a:ext cx="158856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We propose COSLLM, a domain-adapted large language model enhanced with </a:t>
            </a:r>
            <a:r>
              <a:rPr lang="en-US" altLang="ko-KR" sz="32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CoT</a:t>
            </a:r>
            <a:r>
              <a:rPr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reasoning to resolve overlapping and conflicting content in construction 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We demonstrate the effectiveness of COSLLM through its high accuracy and efficiency, consistently outperforming baseline models on real-world construction standard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This study underscores the practicality of COSLLM by developing and deploying a COSLLM-powered analysis framework that enhances the management of construction standards, supporting the efficient establishment and revision of regulatory documents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E463D8-3919-6C9B-131B-0786455D5FFC}"/>
              </a:ext>
            </a:extLst>
          </p:cNvPr>
          <p:cNvSpPr txBox="1"/>
          <p:nvPr/>
        </p:nvSpPr>
        <p:spPr>
          <a:xfrm>
            <a:off x="618926" y="19124774"/>
            <a:ext cx="11973761" cy="1858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3200" b="1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Overview</a:t>
            </a:r>
          </a:p>
          <a:p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We conduct controlled experiments using real-world news articles to analyze how media outlet names influence LLM behavior in two tasks: </a:t>
            </a:r>
            <a:r>
              <a:rPr lang="en" altLang="ko-KR" sz="3200" b="1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political bias prediction </a:t>
            </a: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and </a:t>
            </a:r>
            <a:r>
              <a:rPr lang="en" altLang="ko-KR" sz="3200" b="1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summarization</a:t>
            </a:r>
            <a:endParaRPr lang="en" altLang="ko-KR" sz="32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" altLang="ko-KR" sz="10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3200" b="1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Political Bias Prediction</a:t>
            </a:r>
          </a:p>
          <a:p>
            <a:r>
              <a:rPr lang="en-US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A. </a:t>
            </a: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News Article Political Bias Prediction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Given a news article a and media outlet name o, the LLM predicts political bias as: {left, center, right} → mapped to {-1, 0, 1}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</a:t>
            </a:r>
            <a:r>
              <a:rPr lang="en" altLang="ko-KR" sz="3200" spc="-70" dirty="0" err="1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rticle</a:t>
            </a: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is evaluated with an outlet name o and without (baseline)</a:t>
            </a:r>
          </a:p>
          <a:p>
            <a:endParaRPr lang="en" altLang="ko-KR" sz="10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B. Measuring Prediction Shift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Outlet-induced shift for article a: </a:t>
            </a:r>
            <a:b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d(</a:t>
            </a:r>
            <a:r>
              <a:rPr lang="en" altLang="ko-KR" sz="3200" spc="-70" dirty="0" err="1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o,a</a:t>
            </a: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= </a:t>
            </a:r>
            <a:r>
              <a:rPr lang="en" altLang="ko-KR" sz="3200" spc="-70" dirty="0" err="1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prediction_with_outlet</a:t>
            </a: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- </a:t>
            </a:r>
            <a:r>
              <a:rPr lang="en" altLang="ko-KR" sz="3200" spc="-70" dirty="0" err="1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prediction_without_outlet</a:t>
            </a:r>
            <a:endParaRPr lang="en" altLang="ko-KR" sz="32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Average shift for outlet o: </a:t>
            </a:r>
            <a:b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S(o) = average shift across all articles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Class-level shift for bias class g (left/center/right): </a:t>
            </a:r>
            <a:b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S(g) = average S(o) for all outlets in class g</a:t>
            </a:r>
          </a:p>
          <a:p>
            <a:endParaRPr lang="en" altLang="ko-KR" sz="10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C. Interpreting Bias Patterns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Plotting S(g) across the political spectrum reveals bias patterns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Unbiased model → flat S(g) curve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Biased model → steep S(g) slope</a:t>
            </a:r>
          </a:p>
          <a:p>
            <a:pPr marL="457200" indent="-457200">
              <a:buFontTx/>
              <a:buChar char="-"/>
            </a:pPr>
            <a:endParaRPr lang="en" altLang="ko-KR" sz="10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en-US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D. </a:t>
            </a: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The SIPS Metric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Media outlet name-induced bias has two key components:</a:t>
            </a:r>
            <a:b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Magnitude → How much predictions shift (AS)</a:t>
            </a:r>
            <a:b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b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b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Direction → </a:t>
            </a:r>
            <a:r>
              <a:rPr lang="en-US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How </a:t>
            </a: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</a:t>
            </a:r>
            <a:r>
              <a:rPr lang="en" altLang="ko-KR" sz="3200" dirty="0"/>
              <a:t>hifts match outlet's political lean (AC)</a:t>
            </a:r>
            <a:br>
              <a:rPr lang="en" altLang="ko-KR" sz="3200" dirty="0"/>
            </a:br>
            <a:br>
              <a:rPr lang="en" altLang="ko-KR" sz="3200" dirty="0"/>
            </a:br>
            <a:endParaRPr lang="en" altLang="ko-KR" sz="3200" dirty="0"/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SIPS captures both dimensions in a unified metric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" altLang="ko-KR" sz="32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endParaRPr lang="en" altLang="ko-KR" sz="32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endParaRPr lang="en" altLang="ko-KR" sz="10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Summarization</a:t>
            </a:r>
            <a:endParaRPr lang="en" altLang="ko-KR" sz="3200" b="1" dirty="0">
              <a:solidFill>
                <a:srgbClr val="0C2E86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514350" indent="-514350">
              <a:buAutoNum type="alphaUcPeriod"/>
            </a:pPr>
            <a:r>
              <a:rPr lang="en" altLang="ko-KR" sz="3200" dirty="0"/>
              <a:t>Summarization Method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" altLang="ko-KR" sz="3200" dirty="0"/>
              <a:t>We instruct LLMs to summarize with minimal guidance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 sz="3200" dirty="0"/>
              <a:t>W</a:t>
            </a:r>
            <a:r>
              <a:rPr lang="en" altLang="ko-KR" sz="3200" dirty="0"/>
              <a:t>e vary the attributed media outlet name across three political bias categories with the same article content</a:t>
            </a:r>
            <a:endParaRPr lang="en" altLang="ko-KR" sz="3200" spc="-7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EE18AD74-85F6-2823-599C-8E8D76FF94E3}"/>
              </a:ext>
            </a:extLst>
          </p:cNvPr>
          <p:cNvSpPr txBox="1"/>
          <p:nvPr/>
        </p:nvSpPr>
        <p:spPr>
          <a:xfrm>
            <a:off x="618926" y="40544246"/>
            <a:ext cx="29089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Sun and Zhang., "Complex system modeling on establishment of construction standard system." Structural Survey 32.1, 2014.</a:t>
            </a:r>
            <a:endParaRPr lang="da-DK" altLang="ko-KR" sz="280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Gao et al., </a:t>
            </a:r>
            <a:r>
              <a:rPr lang="en-US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SimCSE: Simple Contrastive Learning of Sentence Embeddings, </a:t>
            </a:r>
            <a:r>
              <a:rPr lang="da-DK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EMNLP 2021.</a:t>
            </a:r>
            <a:endParaRPr lang="en-US" altLang="ko-KR" sz="280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Gururangan et al., Don’t Stop Pretraining: Adapt Language Models to Domains and Tasks, ACL 2020.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HSIEH et al., Distilling step-by-step! outperforming larger language models with less training data and smaller model sizes, ACL 2023.</a:t>
            </a:r>
            <a:endParaRPr lang="en-US" altLang="ko-KR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086" name="사각형: 둥근 모서리 40">
            <a:extLst>
              <a:ext uri="{FF2B5EF4-FFF2-40B4-BE49-F238E27FC236}">
                <a16:creationId xmlns:a16="http://schemas.microsoft.com/office/drawing/2014/main" id="{E4894326-8F18-5205-73D8-E9A02287297F}"/>
              </a:ext>
            </a:extLst>
          </p:cNvPr>
          <p:cNvSpPr/>
          <p:nvPr/>
        </p:nvSpPr>
        <p:spPr>
          <a:xfrm>
            <a:off x="455771" y="40075682"/>
            <a:ext cx="29415599" cy="2483306"/>
          </a:xfrm>
          <a:prstGeom prst="roundRect">
            <a:avLst>
              <a:gd name="adj" fmla="val 38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88" name="사각형: 둥근 모서리 40">
            <a:extLst>
              <a:ext uri="{FF2B5EF4-FFF2-40B4-BE49-F238E27FC236}">
                <a16:creationId xmlns:a16="http://schemas.microsoft.com/office/drawing/2014/main" id="{932EE8D2-D9CA-4449-0C33-E15E8BC18847}"/>
              </a:ext>
            </a:extLst>
          </p:cNvPr>
          <p:cNvSpPr/>
          <p:nvPr/>
        </p:nvSpPr>
        <p:spPr>
          <a:xfrm>
            <a:off x="455771" y="40203278"/>
            <a:ext cx="29415599" cy="127089"/>
          </a:xfrm>
          <a:prstGeom prst="roundRect">
            <a:avLst>
              <a:gd name="adj" fmla="val 0"/>
            </a:avLst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89" name="사각형: 둥근 모서리 40">
            <a:extLst>
              <a:ext uri="{FF2B5EF4-FFF2-40B4-BE49-F238E27FC236}">
                <a16:creationId xmlns:a16="http://schemas.microsoft.com/office/drawing/2014/main" id="{9C660E53-585F-6E67-F148-7B3E5BF1C2B2}"/>
              </a:ext>
            </a:extLst>
          </p:cNvPr>
          <p:cNvSpPr/>
          <p:nvPr/>
        </p:nvSpPr>
        <p:spPr>
          <a:xfrm>
            <a:off x="455771" y="39562656"/>
            <a:ext cx="29415599" cy="767711"/>
          </a:xfrm>
          <a:prstGeom prst="round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References</a:t>
            </a:r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00" name="사각형: 둥근 모서리 40">
            <a:extLst>
              <a:ext uri="{FF2B5EF4-FFF2-40B4-BE49-F238E27FC236}">
                <a16:creationId xmlns:a16="http://schemas.microsoft.com/office/drawing/2014/main" id="{97848987-98A8-89F3-66C2-5DA70948F0F7}"/>
              </a:ext>
            </a:extLst>
          </p:cNvPr>
          <p:cNvSpPr/>
          <p:nvPr/>
        </p:nvSpPr>
        <p:spPr>
          <a:xfrm>
            <a:off x="13050981" y="34918680"/>
            <a:ext cx="16768800" cy="4430097"/>
          </a:xfrm>
          <a:prstGeom prst="roundRect">
            <a:avLst>
              <a:gd name="adj" fmla="val 33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01" name="사각형: 둥근 모서리 40">
            <a:extLst>
              <a:ext uri="{FF2B5EF4-FFF2-40B4-BE49-F238E27FC236}">
                <a16:creationId xmlns:a16="http://schemas.microsoft.com/office/drawing/2014/main" id="{EC4092AC-B029-B6CB-5914-7B2FC8E64F2C}"/>
              </a:ext>
            </a:extLst>
          </p:cNvPr>
          <p:cNvSpPr/>
          <p:nvPr/>
        </p:nvSpPr>
        <p:spPr>
          <a:xfrm>
            <a:off x="13050981" y="34471027"/>
            <a:ext cx="16768800" cy="767711"/>
          </a:xfrm>
          <a:prstGeom prst="round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7</a:t>
            </a:r>
            <a:r>
              <a:rPr lang="en-US" altLang="ko-KR" sz="3700" b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. </a:t>
            </a:r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Conclusions</a:t>
            </a:r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02" name="사각형: 둥근 모서리 40">
            <a:extLst>
              <a:ext uri="{FF2B5EF4-FFF2-40B4-BE49-F238E27FC236}">
                <a16:creationId xmlns:a16="http://schemas.microsoft.com/office/drawing/2014/main" id="{960460F5-DD8B-2062-4351-4D7ECDD85090}"/>
              </a:ext>
            </a:extLst>
          </p:cNvPr>
          <p:cNvSpPr/>
          <p:nvPr/>
        </p:nvSpPr>
        <p:spPr>
          <a:xfrm>
            <a:off x="13050981" y="35111649"/>
            <a:ext cx="16768800" cy="127089"/>
          </a:xfrm>
          <a:prstGeom prst="roundRect">
            <a:avLst>
              <a:gd name="adj" fmla="val 0"/>
            </a:avLst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25" name="사각형: 둥근 모서리 40">
            <a:extLst>
              <a:ext uri="{FF2B5EF4-FFF2-40B4-BE49-F238E27FC236}">
                <a16:creationId xmlns:a16="http://schemas.microsoft.com/office/drawing/2014/main" id="{AB7C1F96-73AE-85BA-7990-A65133D295C9}"/>
              </a:ext>
            </a:extLst>
          </p:cNvPr>
          <p:cNvSpPr/>
          <p:nvPr/>
        </p:nvSpPr>
        <p:spPr>
          <a:xfrm>
            <a:off x="13050981" y="18712155"/>
            <a:ext cx="16768800" cy="5879587"/>
          </a:xfrm>
          <a:prstGeom prst="roundRect">
            <a:avLst>
              <a:gd name="adj" fmla="val 154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1E17D4-99AE-6B8A-68FA-83100EEA016E}"/>
              </a:ext>
            </a:extLst>
          </p:cNvPr>
          <p:cNvGrpSpPr/>
          <p:nvPr/>
        </p:nvGrpSpPr>
        <p:grpSpPr>
          <a:xfrm>
            <a:off x="13050981" y="18108554"/>
            <a:ext cx="16769649" cy="800367"/>
            <a:chOff x="13050981" y="20856440"/>
            <a:chExt cx="16769649" cy="800367"/>
          </a:xfrm>
        </p:grpSpPr>
        <p:sp>
          <p:nvSpPr>
            <p:cNvPr id="1121" name="사각형: 둥근 모서리 40">
              <a:extLst>
                <a:ext uri="{FF2B5EF4-FFF2-40B4-BE49-F238E27FC236}">
                  <a16:creationId xmlns:a16="http://schemas.microsoft.com/office/drawing/2014/main" id="{FFFA0575-C928-ED76-C7CB-5A3F023FA316}"/>
                </a:ext>
              </a:extLst>
            </p:cNvPr>
            <p:cNvSpPr/>
            <p:nvPr/>
          </p:nvSpPr>
          <p:spPr>
            <a:xfrm>
              <a:off x="13050981" y="21529718"/>
              <a:ext cx="16768800" cy="127089"/>
            </a:xfrm>
            <a:prstGeom prst="roundRect">
              <a:avLst>
                <a:gd name="adj" fmla="val 0"/>
              </a:avLst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1129" name="사각형: 둥근 모서리 40">
              <a:extLst>
                <a:ext uri="{FF2B5EF4-FFF2-40B4-BE49-F238E27FC236}">
                  <a16:creationId xmlns:a16="http://schemas.microsoft.com/office/drawing/2014/main" id="{84BA5C5D-C5A5-296D-1107-0DF193240338}"/>
                </a:ext>
              </a:extLst>
            </p:cNvPr>
            <p:cNvSpPr/>
            <p:nvPr/>
          </p:nvSpPr>
          <p:spPr>
            <a:xfrm>
              <a:off x="13050981" y="20856440"/>
              <a:ext cx="16769649" cy="767711"/>
            </a:xfrm>
            <a:prstGeom prst="round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5</a:t>
              </a:r>
              <a:r>
                <a:rPr lang="en-US" altLang="ko-KR" sz="3700" b="1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.</a:t>
              </a:r>
              <a:r>
                <a:rPr lang="ko-KR" altLang="en-US" sz="3700" b="1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Experimental results</a:t>
              </a:r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62F9DC-A431-1A9D-EFFD-B5003C30100D}"/>
              </a:ext>
            </a:extLst>
          </p:cNvPr>
          <p:cNvGrpSpPr/>
          <p:nvPr/>
        </p:nvGrpSpPr>
        <p:grpSpPr>
          <a:xfrm>
            <a:off x="517616" y="5648234"/>
            <a:ext cx="12255600" cy="6422470"/>
            <a:chOff x="454571" y="5595418"/>
            <a:chExt cx="12255600" cy="6422470"/>
          </a:xfrm>
        </p:grpSpPr>
        <p:sp>
          <p:nvSpPr>
            <p:cNvPr id="23" name="사각형: 둥근 모서리 40">
              <a:extLst>
                <a:ext uri="{FF2B5EF4-FFF2-40B4-BE49-F238E27FC236}">
                  <a16:creationId xmlns:a16="http://schemas.microsoft.com/office/drawing/2014/main" id="{7C7A51F8-1CF1-6963-2937-7C2CC2B61CDA}"/>
                </a:ext>
              </a:extLst>
            </p:cNvPr>
            <p:cNvSpPr/>
            <p:nvPr/>
          </p:nvSpPr>
          <p:spPr>
            <a:xfrm>
              <a:off x="455771" y="6007617"/>
              <a:ext cx="12254400" cy="6010271"/>
            </a:xfrm>
            <a:prstGeom prst="roundRect">
              <a:avLst>
                <a:gd name="adj" fmla="val 185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35791B-DCF1-4E8F-7D0B-A6FE45F64D9F}"/>
                </a:ext>
              </a:extLst>
            </p:cNvPr>
            <p:cNvSpPr txBox="1"/>
            <p:nvPr/>
          </p:nvSpPr>
          <p:spPr>
            <a:xfrm>
              <a:off x="635243" y="6323754"/>
              <a:ext cx="1189440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0" dirty="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rgbClr val="00000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Prior research has extensively explored </a:t>
              </a:r>
              <a:r>
                <a:rPr lang="en-US" altLang="ko-KR" sz="3200" b="1" u="sng" dirty="0">
                  <a:solidFill>
                    <a:srgbClr val="0C2E86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political</a:t>
              </a:r>
              <a:r>
                <a:rPr lang="ko-KR" altLang="en-US" sz="3200" b="1" u="sng" dirty="0">
                  <a:solidFill>
                    <a:srgbClr val="0C2E86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</a:t>
              </a:r>
              <a:r>
                <a:rPr lang="en-US" altLang="ko-KR" sz="3200" b="1" u="sng" dirty="0">
                  <a:solidFill>
                    <a:srgbClr val="0C2E86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biases in large language models’ (LLMs)</a:t>
              </a:r>
              <a:r>
                <a:rPr lang="en-US" altLang="ko-KR" sz="3200" dirty="0">
                  <a:solidFill>
                    <a:srgbClr val="00000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text generation and perception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1000" dirty="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rgbClr val="00000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However, </a:t>
              </a:r>
              <a:r>
                <a:rPr lang="en-US" altLang="ko-KR" sz="3200" b="1" u="sng" dirty="0">
                  <a:solidFill>
                    <a:srgbClr val="0C2E86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limited attention has been devoted</a:t>
              </a:r>
              <a:r>
                <a:rPr lang="en-US" altLang="ko-KR" sz="3200" dirty="0">
                  <a:solidFill>
                    <a:srgbClr val="00000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to biases associated with </a:t>
              </a:r>
              <a:r>
                <a:rPr lang="en-US" altLang="ko-KR" sz="3200" b="1" u="sng" dirty="0">
                  <a:solidFill>
                    <a:srgbClr val="0C2E86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media outlet names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1000" b="1" u="sng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" altLang="ko-KR" sz="3200" dirty="0"/>
                <a:t>In the concept of media framing, where presentation and </a:t>
              </a:r>
              <a:r>
                <a:rPr lang="en" altLang="ko-KR" sz="3200" b="1" u="sng" dirty="0">
                  <a:solidFill>
                    <a:srgbClr val="0C2E86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context (e.g., the source’s identity) can alter an audience’s judgment</a:t>
              </a:r>
              <a:r>
                <a:rPr lang="en" altLang="ko-KR" sz="3200" dirty="0"/>
                <a:t> of the information’s meaning and slant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" altLang="ko-KR" sz="10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" altLang="ko-KR" sz="3200" dirty="0"/>
                <a:t>Since LLMs are known to absorb the biases present in their training data, </a:t>
              </a:r>
              <a:r>
                <a:rPr lang="en" altLang="ko-KR" sz="3200" b="1" u="sng" dirty="0">
                  <a:solidFill>
                    <a:srgbClr val="0C2E86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it is plausible that they may also internalize public biases associated with media outlet names</a:t>
              </a:r>
            </a:p>
          </p:txBody>
        </p:sp>
        <p:sp>
          <p:nvSpPr>
            <p:cNvPr id="1066" name="사각형: 둥근 모서리 40">
              <a:extLst>
                <a:ext uri="{FF2B5EF4-FFF2-40B4-BE49-F238E27FC236}">
                  <a16:creationId xmlns:a16="http://schemas.microsoft.com/office/drawing/2014/main" id="{E0883D58-EF47-35EF-3269-E931E43E8CC5}"/>
                </a:ext>
              </a:extLst>
            </p:cNvPr>
            <p:cNvSpPr/>
            <p:nvPr/>
          </p:nvSpPr>
          <p:spPr>
            <a:xfrm>
              <a:off x="454571" y="5595418"/>
              <a:ext cx="12255600" cy="767711"/>
            </a:xfrm>
            <a:prstGeom prst="round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1. Background</a:t>
              </a:r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3" name="사각형: 둥근 모서리 40">
              <a:extLst>
                <a:ext uri="{FF2B5EF4-FFF2-40B4-BE49-F238E27FC236}">
                  <a16:creationId xmlns:a16="http://schemas.microsoft.com/office/drawing/2014/main" id="{833ECF8C-0B65-ABFB-CD17-CED84D37DB1A}"/>
                </a:ext>
              </a:extLst>
            </p:cNvPr>
            <p:cNvSpPr/>
            <p:nvPr/>
          </p:nvSpPr>
          <p:spPr>
            <a:xfrm>
              <a:off x="455771" y="6191329"/>
              <a:ext cx="12254400" cy="171800"/>
            </a:xfrm>
            <a:prstGeom prst="roundRect">
              <a:avLst>
                <a:gd name="adj" fmla="val 0"/>
              </a:avLst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BE0B502-62E1-55C0-D194-DE23E597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146" y="19619622"/>
            <a:ext cx="8334359" cy="2563808"/>
          </a:xfrm>
          <a:prstGeom prst="rect">
            <a:avLst/>
          </a:prstGeom>
        </p:spPr>
      </p:pic>
      <p:sp>
        <p:nvSpPr>
          <p:cNvPr id="1040" name="TextBox 1039">
            <a:extLst>
              <a:ext uri="{FF2B5EF4-FFF2-40B4-BE49-F238E27FC236}">
                <a16:creationId xmlns:a16="http://schemas.microsoft.com/office/drawing/2014/main" id="{9AF51652-8E85-00AC-06B4-8ED4CEA564BE}"/>
              </a:ext>
            </a:extLst>
          </p:cNvPr>
          <p:cNvSpPr txBox="1"/>
          <p:nvPr/>
        </p:nvSpPr>
        <p:spPr>
          <a:xfrm>
            <a:off x="21661969" y="25921318"/>
            <a:ext cx="80429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Domain adaptation (DA)</a:t>
            </a:r>
            <a:r>
              <a:rPr lang="en-US" altLang="ko-KR" sz="2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and </a:t>
            </a:r>
            <a:r>
              <a:rPr lang="en-US" altLang="ko-KR" sz="26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instruction tuning (IT)</a:t>
            </a:r>
            <a:r>
              <a:rPr lang="en-US" altLang="ko-KR" sz="2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significantly enhance COSLLM’s performance, with IT having a particularly strong impact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Selective </a:t>
            </a:r>
            <a:r>
              <a:rPr lang="en-US" altLang="ko-KR" sz="2600" b="1" u="sng" dirty="0" err="1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CoT</a:t>
            </a:r>
            <a:r>
              <a:rPr lang="en-US" altLang="ko-KR" sz="26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reasoning</a:t>
            </a:r>
            <a:r>
              <a:rPr lang="en-US" altLang="ko-KR" sz="2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and </a:t>
            </a:r>
            <a:r>
              <a:rPr lang="en-US" altLang="ko-KR" sz="26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ITRM</a:t>
            </a:r>
            <a:r>
              <a:rPr lang="en-US" altLang="ko-KR" sz="2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further improve inference efficiency without compromising accuracy</a:t>
            </a:r>
            <a:endParaRPr lang="en" altLang="ko-KR" sz="2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091" name="사각형: 둥근 모서리 40">
            <a:extLst>
              <a:ext uri="{FF2B5EF4-FFF2-40B4-BE49-F238E27FC236}">
                <a16:creationId xmlns:a16="http://schemas.microsoft.com/office/drawing/2014/main" id="{1A749573-6013-415C-1F0E-99EA76FCD144}"/>
              </a:ext>
            </a:extLst>
          </p:cNvPr>
          <p:cNvSpPr/>
          <p:nvPr/>
        </p:nvSpPr>
        <p:spPr>
          <a:xfrm>
            <a:off x="13050981" y="25468317"/>
            <a:ext cx="16768800" cy="127089"/>
          </a:xfrm>
          <a:prstGeom prst="roundRect">
            <a:avLst>
              <a:gd name="adj" fmla="val 0"/>
            </a:avLst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96" name="사각형: 둥근 모서리 40">
            <a:extLst>
              <a:ext uri="{FF2B5EF4-FFF2-40B4-BE49-F238E27FC236}">
                <a16:creationId xmlns:a16="http://schemas.microsoft.com/office/drawing/2014/main" id="{331A9339-6A1A-3CB9-2BB0-AA88D5F808A7}"/>
              </a:ext>
            </a:extLst>
          </p:cNvPr>
          <p:cNvSpPr/>
          <p:nvPr/>
        </p:nvSpPr>
        <p:spPr>
          <a:xfrm>
            <a:off x="13050981" y="25282716"/>
            <a:ext cx="16768800" cy="3113746"/>
          </a:xfrm>
          <a:prstGeom prst="roundRect">
            <a:avLst>
              <a:gd name="adj" fmla="val 248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04" name="사각형: 둥근 모서리 40">
            <a:extLst>
              <a:ext uri="{FF2B5EF4-FFF2-40B4-BE49-F238E27FC236}">
                <a16:creationId xmlns:a16="http://schemas.microsoft.com/office/drawing/2014/main" id="{E9C77F35-E858-3A32-529A-BA2BFBFCCBE2}"/>
              </a:ext>
            </a:extLst>
          </p:cNvPr>
          <p:cNvSpPr/>
          <p:nvPr/>
        </p:nvSpPr>
        <p:spPr>
          <a:xfrm>
            <a:off x="13050981" y="24827695"/>
            <a:ext cx="16768800" cy="767711"/>
          </a:xfrm>
          <a:prstGeom prst="round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6</a:t>
            </a:r>
            <a:r>
              <a:rPr lang="en-US" altLang="ko-KR" sz="3700" b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. </a:t>
            </a:r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Analysis</a:t>
            </a:r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073" name="그림 1072" descr="텍스트, 스크린샷, 다채로움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514143-3FEC-A586-3929-D983112DD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2486" y="19547802"/>
            <a:ext cx="7343979" cy="450302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1D81DCB-1533-D9BF-D8A2-69E37504A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5998" y="25692976"/>
            <a:ext cx="8191141" cy="258362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FD6B52E-01CA-D5BE-900D-80AFD4A5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9354" y="567019"/>
            <a:ext cx="4728297" cy="77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A11BBC-CACF-A74C-8DF4-184047404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5884" y="1914113"/>
            <a:ext cx="1678367" cy="16945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E75F40-533B-B793-3A8F-B85B398608D3}"/>
              </a:ext>
            </a:extLst>
          </p:cNvPr>
          <p:cNvSpPr txBox="1"/>
          <p:nvPr/>
        </p:nvSpPr>
        <p:spPr>
          <a:xfrm>
            <a:off x="24838568" y="3855687"/>
            <a:ext cx="2752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Author </a:t>
            </a:r>
            <a:r>
              <a:rPr kumimoji="1" lang="en-US" altLang="ko-KR" sz="2800" b="1" dirty="0" err="1"/>
              <a:t>Linkedin</a:t>
            </a:r>
            <a:endParaRPr kumimoji="1" lang="ko-KR" alt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DCBB5-9253-977F-69E8-2D2FBEA39505}"/>
              </a:ext>
            </a:extLst>
          </p:cNvPr>
          <p:cNvSpPr txBox="1"/>
          <p:nvPr/>
        </p:nvSpPr>
        <p:spPr>
          <a:xfrm>
            <a:off x="27975064" y="3855687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Paper Link</a:t>
            </a:r>
            <a:endParaRPr kumimoji="1" lang="ko-KR" altLang="en-US" sz="28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F8D523C-7F40-AE7F-CB16-18BB485C0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771" y="3566860"/>
            <a:ext cx="4040569" cy="100728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5E128F6-10E1-DC09-CA05-190CBB61A5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9392" y="5627717"/>
            <a:ext cx="16969492" cy="1231859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8B8BAEE2-E38F-87D8-08AB-901559F55E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7449" y="1914113"/>
            <a:ext cx="1683887" cy="1694545"/>
          </a:xfrm>
          <a:prstGeom prst="rect">
            <a:avLst/>
          </a:prstGeom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64D2067C-D5D4-9880-4C32-CDE1724762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288" y="13313524"/>
            <a:ext cx="7476858" cy="4334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7375AE-2676-69CE-02CB-00E978554F47}"/>
              </a:ext>
            </a:extLst>
          </p:cNvPr>
          <p:cNvSpPr txBox="1"/>
          <p:nvPr/>
        </p:nvSpPr>
        <p:spPr>
          <a:xfrm>
            <a:off x="8095784" y="13046306"/>
            <a:ext cx="4496903" cy="486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Do LLMs exhibit political biases in response to media outlet names themselves?</a:t>
            </a:r>
          </a:p>
          <a:p>
            <a:pPr algn="ctr">
              <a:lnSpc>
                <a:spcPct val="140000"/>
              </a:lnSpc>
            </a:pPr>
            <a:r>
              <a:rPr lang="en-US" altLang="ko-KR" sz="3200" b="1" spc="-70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3200" b="1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32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Media outlet names can induce </a:t>
            </a:r>
            <a:br>
              <a:rPr lang="en-US" altLang="ko-KR" sz="32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lang="en-US" altLang="ko-KR" sz="3200" b="1" u="sng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anchoring effects!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0CF02E-D17A-216A-4DA7-A1A8FFA68B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2246" y="31010080"/>
            <a:ext cx="4667119" cy="9967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9B2E28-D326-9308-7032-5B69D9386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4071" y="32450459"/>
            <a:ext cx="5337202" cy="9967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17BCB4-1774-A6E6-58EE-EF3120C63D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0859" y="33904761"/>
            <a:ext cx="2829892" cy="10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6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5B09-F277-DF0C-5BC1-69E7F035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사각형: 둥근 모서리 40">
            <a:extLst>
              <a:ext uri="{FF2B5EF4-FFF2-40B4-BE49-F238E27FC236}">
                <a16:creationId xmlns:a16="http://schemas.microsoft.com/office/drawing/2014/main" id="{D911733D-D9E8-DFBE-4640-2EF2ABD80441}"/>
              </a:ext>
            </a:extLst>
          </p:cNvPr>
          <p:cNvSpPr/>
          <p:nvPr/>
        </p:nvSpPr>
        <p:spPr>
          <a:xfrm>
            <a:off x="499338" y="26739922"/>
            <a:ext cx="12254400" cy="3879115"/>
          </a:xfrm>
          <a:prstGeom prst="roundRect">
            <a:avLst>
              <a:gd name="adj" fmla="val 49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9F884E-DED4-5993-AADF-4E6503C22FB1}"/>
              </a:ext>
            </a:extLst>
          </p:cNvPr>
          <p:cNvGrpSpPr/>
          <p:nvPr/>
        </p:nvGrpSpPr>
        <p:grpSpPr>
          <a:xfrm>
            <a:off x="497335" y="15231635"/>
            <a:ext cx="12254400" cy="11087878"/>
            <a:chOff x="455771" y="15455699"/>
            <a:chExt cx="12254400" cy="11087878"/>
          </a:xfrm>
        </p:grpSpPr>
        <p:sp>
          <p:nvSpPr>
            <p:cNvPr id="1059" name="사각형: 둥근 모서리 40">
              <a:extLst>
                <a:ext uri="{FF2B5EF4-FFF2-40B4-BE49-F238E27FC236}">
                  <a16:creationId xmlns:a16="http://schemas.microsoft.com/office/drawing/2014/main" id="{C32558E4-483D-69DD-DE96-5CE61BE93EC9}"/>
                </a:ext>
              </a:extLst>
            </p:cNvPr>
            <p:cNvSpPr/>
            <p:nvPr/>
          </p:nvSpPr>
          <p:spPr>
            <a:xfrm>
              <a:off x="455771" y="16045092"/>
              <a:ext cx="12254400" cy="10498485"/>
            </a:xfrm>
            <a:prstGeom prst="roundRect">
              <a:avLst>
                <a:gd name="adj" fmla="val 20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1078" name="사각형: 둥근 모서리 40">
              <a:extLst>
                <a:ext uri="{FF2B5EF4-FFF2-40B4-BE49-F238E27FC236}">
                  <a16:creationId xmlns:a16="http://schemas.microsoft.com/office/drawing/2014/main" id="{CF54FCDD-EDEF-7F37-B897-D443A5707169}"/>
                </a:ext>
              </a:extLst>
            </p:cNvPr>
            <p:cNvSpPr/>
            <p:nvPr/>
          </p:nvSpPr>
          <p:spPr>
            <a:xfrm>
              <a:off x="455771" y="16096321"/>
              <a:ext cx="12254400" cy="127089"/>
            </a:xfrm>
            <a:prstGeom prst="roundRect">
              <a:avLst>
                <a:gd name="adj" fmla="val 0"/>
              </a:avLst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1079" name="사각형: 둥근 모서리 40">
              <a:extLst>
                <a:ext uri="{FF2B5EF4-FFF2-40B4-BE49-F238E27FC236}">
                  <a16:creationId xmlns:a16="http://schemas.microsoft.com/office/drawing/2014/main" id="{2F88E5C9-7404-B834-0612-F47242100F27}"/>
                </a:ext>
              </a:extLst>
            </p:cNvPr>
            <p:cNvSpPr/>
            <p:nvPr/>
          </p:nvSpPr>
          <p:spPr>
            <a:xfrm>
              <a:off x="455771" y="15455699"/>
              <a:ext cx="12254400" cy="767711"/>
            </a:xfrm>
            <a:prstGeom prst="round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3</a:t>
              </a:r>
              <a:r>
                <a:rPr lang="en-US" altLang="ko-KR" sz="3700" b="1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.</a:t>
              </a:r>
              <a:r>
                <a:rPr lang="ko-KR" altLang="en-US" sz="3700" b="1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COSLLM Framework</a:t>
              </a:r>
            </a:p>
          </p:txBody>
        </p:sp>
      </p:grpSp>
      <p:sp>
        <p:nvSpPr>
          <p:cNvPr id="1056" name="사각형: 둥근 모서리 40">
            <a:extLst>
              <a:ext uri="{FF2B5EF4-FFF2-40B4-BE49-F238E27FC236}">
                <a16:creationId xmlns:a16="http://schemas.microsoft.com/office/drawing/2014/main" id="{6CB63B0D-022A-2996-B4F3-0A3E4C7DEE55}"/>
              </a:ext>
            </a:extLst>
          </p:cNvPr>
          <p:cNvSpPr/>
          <p:nvPr/>
        </p:nvSpPr>
        <p:spPr>
          <a:xfrm>
            <a:off x="529679" y="12433432"/>
            <a:ext cx="12255598" cy="2495024"/>
          </a:xfrm>
          <a:prstGeom prst="roundRect">
            <a:avLst>
              <a:gd name="adj" fmla="val 38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8A907-3A8B-28BC-0CCE-98427B74C63A}"/>
              </a:ext>
            </a:extLst>
          </p:cNvPr>
          <p:cNvSpPr txBox="1"/>
          <p:nvPr/>
        </p:nvSpPr>
        <p:spPr>
          <a:xfrm>
            <a:off x="710350" y="12608501"/>
            <a:ext cx="11894400" cy="223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3200" spc="-70" dirty="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How can we supplement the expert-driven manual review process?</a:t>
            </a:r>
          </a:p>
          <a:p>
            <a:pPr algn="ctr">
              <a:lnSpc>
                <a:spcPct val="140000"/>
              </a:lnSpc>
            </a:pPr>
            <a:r>
              <a:rPr lang="en-US" altLang="ko-KR" sz="3400" b="1" u="sng" spc="-70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3400" b="1" u="sng" spc="-70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Domain-adapted LLM for NLI-based classification </a:t>
            </a:r>
          </a:p>
          <a:p>
            <a:pPr algn="ctr">
              <a:lnSpc>
                <a:spcPct val="140000"/>
              </a:lnSpc>
            </a:pPr>
            <a:r>
              <a:rPr lang="en-US" altLang="ko-KR" sz="3400" b="1" u="sng" spc="-70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of construction standards.</a:t>
            </a:r>
          </a:p>
        </p:txBody>
      </p:sp>
      <p:sp>
        <p:nvSpPr>
          <p:cNvPr id="1111" name="사각형: 둥근 모서리 40">
            <a:extLst>
              <a:ext uri="{FF2B5EF4-FFF2-40B4-BE49-F238E27FC236}">
                <a16:creationId xmlns:a16="http://schemas.microsoft.com/office/drawing/2014/main" id="{F5B002DC-5219-D793-D037-655EFE02E361}"/>
              </a:ext>
            </a:extLst>
          </p:cNvPr>
          <p:cNvSpPr/>
          <p:nvPr/>
        </p:nvSpPr>
        <p:spPr>
          <a:xfrm>
            <a:off x="529679" y="12536907"/>
            <a:ext cx="12239851" cy="110340"/>
          </a:xfrm>
          <a:prstGeom prst="roundRect">
            <a:avLst>
              <a:gd name="adj" fmla="val 0"/>
            </a:avLst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13" name="사각형: 둥근 모서리 40">
            <a:extLst>
              <a:ext uri="{FF2B5EF4-FFF2-40B4-BE49-F238E27FC236}">
                <a16:creationId xmlns:a16="http://schemas.microsoft.com/office/drawing/2014/main" id="{7E610B3A-313A-B7AE-0D76-A881FDAD4FBB}"/>
              </a:ext>
            </a:extLst>
          </p:cNvPr>
          <p:cNvSpPr/>
          <p:nvPr/>
        </p:nvSpPr>
        <p:spPr>
          <a:xfrm>
            <a:off x="529679" y="11879537"/>
            <a:ext cx="12255598" cy="767711"/>
          </a:xfrm>
          <a:prstGeom prst="round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en-US" altLang="ko-KR" sz="3700" b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. Motivation</a:t>
            </a:r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03CF2B-73AB-9B8A-7093-D5DB27155CAC}"/>
              </a:ext>
            </a:extLst>
          </p:cNvPr>
          <p:cNvCxnSpPr>
            <a:cxnSpLocks/>
          </p:cNvCxnSpPr>
          <p:nvPr/>
        </p:nvCxnSpPr>
        <p:spPr>
          <a:xfrm>
            <a:off x="-304805" y="5288309"/>
            <a:ext cx="30884813" cy="0"/>
          </a:xfrm>
          <a:prstGeom prst="line">
            <a:avLst/>
          </a:prstGeom>
          <a:ln w="101600">
            <a:solidFill>
              <a:srgbClr val="0C2E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7C1662-810E-AB1E-B1C4-C2176B4C7E25}"/>
              </a:ext>
            </a:extLst>
          </p:cNvPr>
          <p:cNvSpPr txBox="1"/>
          <p:nvPr/>
        </p:nvSpPr>
        <p:spPr>
          <a:xfrm>
            <a:off x="4019393" y="213861"/>
            <a:ext cx="22236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0C2E86"/>
                </a:solidFill>
                <a:effectLst/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Times New Roman" panose="02020603050405020304" pitchFamily="18" charset="0"/>
              </a:rPr>
              <a:t>Conflict and Overlap Classification in Construction Standards Using a Large Language Model</a:t>
            </a:r>
            <a:endParaRPr lang="en" altLang="ko-KR" sz="6600" b="1" dirty="0">
              <a:solidFill>
                <a:srgbClr val="0C2E86"/>
              </a:solidFill>
              <a:effectLst/>
              <a:latin typeface="Apple SD Gothic Neo ExtraBold" panose="02000300000000000000" pitchFamily="2" charset="-127"/>
              <a:ea typeface="Apple SD Gothic Neo ExtraBold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E14C3DCE-899C-4847-18B0-D1270826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08" t="13252" r="26866" b="47356"/>
          <a:stretch/>
        </p:blipFill>
        <p:spPr>
          <a:xfrm>
            <a:off x="454558" y="70044"/>
            <a:ext cx="3885018" cy="2908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953B4-7C04-6539-0E92-6EDCB8F918E7}"/>
              </a:ext>
            </a:extLst>
          </p:cNvPr>
          <p:cNvSpPr txBox="1"/>
          <p:nvPr/>
        </p:nvSpPr>
        <p:spPr>
          <a:xfrm>
            <a:off x="6522241" y="2267272"/>
            <a:ext cx="182342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Seong-Jin Park</a:t>
            </a:r>
            <a:r>
              <a:rPr kumimoji="1" lang="en-US" altLang="ko-KR" sz="4000" b="1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*, Youn-Gyu Jin</a:t>
            </a:r>
            <a:r>
              <a:rPr kumimoji="1" lang="en-US" altLang="ko-KR" sz="4000" b="1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*, Hyun-Young Moon</a:t>
            </a:r>
            <a:r>
              <a:rPr kumimoji="1" lang="en-US" altLang="ko-KR" sz="4000" b="1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*,</a:t>
            </a:r>
          </a:p>
          <a:p>
            <a:pPr algn="ctr"/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Bong-</a:t>
            </a:r>
            <a:r>
              <a:rPr kumimoji="1" lang="en-US" altLang="ko-KR" sz="40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Hyuck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 Choi</a:t>
            </a:r>
            <a:r>
              <a:rPr kumimoji="1" lang="en-US" altLang="ko-KR" sz="4000" b="1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, Seung-Hwan Lee</a:t>
            </a:r>
            <a:r>
              <a:rPr kumimoji="1" lang="en-US" altLang="ko-KR" sz="4000" b="1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kumimoji="1" lang="en-US" altLang="ko-KR" sz="40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Ohjoon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 Kwon</a:t>
            </a:r>
            <a:r>
              <a:rPr kumimoji="1" lang="en-US" altLang="ko-KR" sz="4000" b="1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4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, Kang-Min Kim</a:t>
            </a:r>
            <a:r>
              <a:rPr kumimoji="1" lang="en-US" altLang="ko-KR" sz="4000" b="1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1,2</a:t>
            </a:r>
            <a:r>
              <a:rPr kumimoji="1" lang="en-US" altLang="ko-KR" sz="40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†</a:t>
            </a:r>
            <a:endParaRPr lang="en-US" altLang="ko-KR" sz="4000" b="1" dirty="0">
              <a:solidFill>
                <a:srgbClr val="0E0E0E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785AC-D502-F2EB-0A8F-7356A32AFA30}"/>
              </a:ext>
            </a:extLst>
          </p:cNvPr>
          <p:cNvSpPr txBox="1"/>
          <p:nvPr/>
        </p:nvSpPr>
        <p:spPr>
          <a:xfrm>
            <a:off x="517616" y="3467799"/>
            <a:ext cx="280771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400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kumimoji="1" lang="en-US" altLang="ko-KR" sz="3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Department of Artificial Intelligence, </a:t>
            </a:r>
            <a:r>
              <a:rPr kumimoji="1" lang="en-US" altLang="ko-KR" sz="3400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kumimoji="1" lang="en-US" altLang="ko-KR" sz="3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Department of Data </a:t>
            </a:r>
            <a:r>
              <a:rPr kumimoji="1" lang="en-US" altLang="ko-KR" sz="3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ScienceThe</a:t>
            </a:r>
            <a:r>
              <a:rPr kumimoji="1" lang="en-US" altLang="ko-KR" sz="3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 Catholic University of Korea, </a:t>
            </a:r>
            <a:r>
              <a:rPr kumimoji="1" lang="en-US" altLang="ko-KR" sz="3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Bucheon</a:t>
            </a:r>
            <a:r>
              <a:rPr kumimoji="1" lang="en-US" altLang="ko-KR" sz="3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, Republic of Korea</a:t>
            </a:r>
          </a:p>
          <a:p>
            <a:r>
              <a:rPr kumimoji="1" lang="en-US" altLang="ko-KR" sz="3400" baseline="30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kumimoji="1" lang="en-US" altLang="ko-KR" sz="3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Korea Institute of Civil Engineering and Building Technology, </a:t>
            </a:r>
            <a:r>
              <a:rPr kumimoji="1" lang="en-US" altLang="ko-KR" sz="3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Goyang</a:t>
            </a:r>
            <a:r>
              <a:rPr kumimoji="1" lang="en-US" altLang="ko-KR" sz="3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, Republic of Korea4Naver, </a:t>
            </a:r>
            <a:r>
              <a:rPr kumimoji="1" lang="en-US" altLang="ko-KR" sz="34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Seongnam</a:t>
            </a:r>
            <a:r>
              <a:rPr kumimoji="1" lang="en-US" altLang="ko-KR" sz="3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, Republic of Korea</a:t>
            </a:r>
          </a:p>
          <a:p>
            <a:r>
              <a:rPr kumimoji="1" lang="en-US" altLang="ko-KR" sz="3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{sjpark,wlsdbsrb,hyunyounge03,kangmin89}@catholic.ac.kr, {bhchoi,seunghwanlee}@kict.re.kr, ohjoon1209@gmail.com</a:t>
            </a:r>
            <a:endParaRPr kumimoji="1" lang="ko-KR" altLang="en-US" sz="3400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EF1339-A8CF-41B2-263E-F2CDFF8ABFC8}"/>
              </a:ext>
            </a:extLst>
          </p:cNvPr>
          <p:cNvSpPr txBox="1"/>
          <p:nvPr/>
        </p:nvSpPr>
        <p:spPr>
          <a:xfrm>
            <a:off x="25904590" y="4021967"/>
            <a:ext cx="3741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* Equal contribution</a:t>
            </a:r>
          </a:p>
          <a:p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† Corresponding author</a:t>
            </a:r>
            <a:endParaRPr kumimoji="1" lang="ko-KR" altLang="en-US" sz="2800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B9C37A3-15E9-36C6-DF88-A2953E8F1EA8}"/>
              </a:ext>
            </a:extLst>
          </p:cNvPr>
          <p:cNvSpPr txBox="1"/>
          <p:nvPr/>
        </p:nvSpPr>
        <p:spPr>
          <a:xfrm>
            <a:off x="13162798" y="16220732"/>
            <a:ext cx="8751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u="sng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COSLLM Performance Comparison</a:t>
            </a:r>
            <a:endParaRPr lang="en" altLang="ko-KR" sz="3200" dirty="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EB1C513C-45C6-33F6-C2CD-8A196E7E2447}"/>
              </a:ext>
            </a:extLst>
          </p:cNvPr>
          <p:cNvSpPr txBox="1"/>
          <p:nvPr/>
        </p:nvSpPr>
        <p:spPr>
          <a:xfrm>
            <a:off x="13234086" y="19548816"/>
            <a:ext cx="92830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COSLLM </a:t>
            </a:r>
            <a:r>
              <a:rPr lang="en-US" altLang="ko-KR" sz="2600" b="1" u="sng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outperformed baseline models</a:t>
            </a:r>
            <a:r>
              <a:rPr lang="en-US" altLang="ko-KR" sz="260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26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60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Even </a:t>
            </a:r>
            <a:r>
              <a:rPr lang="en-US" altLang="ko-KR" sz="2600" b="1" u="sng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without augmented data</a:t>
            </a:r>
            <a:r>
              <a:rPr lang="en-US" altLang="ko-KR" sz="26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it maintained </a:t>
            </a:r>
            <a:r>
              <a:rPr lang="en-US" altLang="ko-KR" sz="2600" b="1" u="sng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superior performance</a:t>
            </a:r>
            <a:r>
              <a:rPr lang="en-US" altLang="ko-KR" sz="26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with 97.9% accuracy and a 0.907 macro-F1</a:t>
            </a:r>
            <a:endParaRPr lang="en" altLang="ko-KR" sz="2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BCA23D6-31D0-0188-2C9D-EA82EA9AD17D}"/>
              </a:ext>
            </a:extLst>
          </p:cNvPr>
          <p:cNvSpPr txBox="1"/>
          <p:nvPr/>
        </p:nvSpPr>
        <p:spPr>
          <a:xfrm>
            <a:off x="13290467" y="26090077"/>
            <a:ext cx="1596764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We have </a:t>
            </a:r>
            <a:r>
              <a:rPr lang="en-US" altLang="ko-KR" sz="32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proposed COSLLM, </a:t>
            </a:r>
            <a:r>
              <a:rPr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 domain-adapted LLM with </a:t>
            </a:r>
            <a:r>
              <a:rPr lang="en-US" altLang="ko-KR" sz="32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CoT</a:t>
            </a:r>
            <a:r>
              <a:rPr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that resolves overlapping and conflicting content in construction standards.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We demonstrate the effectiveness of COSLLM through its high accuracy and efficiency, consistently outperforming baseline on real-world construction standard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This study highlights the practicality of COSLLM by developing and deploying COSLLM-powered analysis framework that enhances construction standard management supporting the efficient establishment and revision of standards.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431752-3EAD-F44D-393A-DF2AEAB4FBEB}"/>
              </a:ext>
            </a:extLst>
          </p:cNvPr>
          <p:cNvSpPr txBox="1"/>
          <p:nvPr/>
        </p:nvSpPr>
        <p:spPr>
          <a:xfrm>
            <a:off x="603602" y="15994091"/>
            <a:ext cx="12066142" cy="1023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514350" indent="-514350">
              <a:buFont typeface="시스템 서체 일반체"/>
              <a:buChar char="⌘"/>
            </a:pPr>
            <a:r>
              <a:rPr lang="en-US" altLang="ko-KR" sz="3200" b="1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ITRM: </a:t>
            </a:r>
            <a:r>
              <a:rPr lang="en-US" altLang="ko-KR" sz="320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Since processing all sentence pairs via LLM is inefficient, ITRM pre-filters pairs with cosine similarity between embedded existing and revised standards. Below-threshold pairs are classified as neutrality, greatly reducing LLM inference costs while preserving detection accuracy.</a:t>
            </a:r>
          </a:p>
          <a:p>
            <a:pPr marL="514350" indent="-514350">
              <a:buFont typeface="시스템 서체 일반체"/>
              <a:buChar char="⌘"/>
            </a:pPr>
            <a:endParaRPr lang="en-US" altLang="ko-KR" sz="50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sz="100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en-US" altLang="ko-KR" sz="3200" b="1" u="sng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Construction Domain-Specific LLM</a:t>
            </a:r>
            <a:endParaRPr lang="en-US" altLang="ko-KR" sz="3200" b="1">
              <a:solidFill>
                <a:srgbClr val="0C2E86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altLang="ko-KR" sz="3200" b="1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Domain Adaptation:</a:t>
            </a:r>
            <a:r>
              <a:rPr lang="en-US" altLang="ko-KR" sz="32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Qwen2-7B-Instruct is fine-tuned on a curated corpus of construction standards, research publications, and news articles using 10-epoch causal language modeling.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sz="160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en-US" altLang="ko-KR" sz="3200" b="1" u="sng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Two-step Classification</a:t>
            </a:r>
            <a:endParaRPr lang="en-US" altLang="ko-KR" sz="320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514350" indent="-514350">
              <a:buFont typeface="+mj-lt"/>
              <a:buAutoNum type="alphaUcPeriod" startAt="2"/>
            </a:pPr>
            <a:r>
              <a:rPr lang="en-US" altLang="ko-KR" sz="3200" b="1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Step-1, Naive prediction: </a:t>
            </a:r>
            <a:r>
              <a:rPr lang="en-US" altLang="ko-KR" sz="32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 construction domain-adapted LLM classifies sentence pairs into Overlap, Conflict, or Neutrality via instruction tuning with explicit task instructions and expert-reviewed examples. </a:t>
            </a:r>
          </a:p>
          <a:p>
            <a:pPr marL="514350" indent="-514350">
              <a:buFont typeface="+mj-lt"/>
              <a:buAutoNum type="alphaUcPeriod" startAt="2"/>
            </a:pPr>
            <a:endParaRPr lang="en-US" altLang="ko-KR" sz="100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514350" indent="-514350">
              <a:buFont typeface="+mj-lt"/>
              <a:buAutoNum type="alphaUcPeriod" startAt="2"/>
            </a:pPr>
            <a:r>
              <a:rPr lang="en-US" altLang="ko-KR" sz="3200" b="1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Step-2, prediction with CoT:</a:t>
            </a:r>
            <a:r>
              <a:rPr lang="en-US" altLang="ko-KR" sz="320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COSLLM adds </a:t>
            </a:r>
            <a:r>
              <a:rPr lang="en-US" altLang="ko-KR" sz="320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[predict] </a:t>
            </a:r>
            <a:r>
              <a:rPr lang="en-US" altLang="ko-KR" sz="320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quick single-token predictions and </a:t>
            </a:r>
            <a:r>
              <a:rPr lang="en-US" altLang="ko-KR" sz="320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[rationale] </a:t>
            </a:r>
            <a:r>
              <a:rPr lang="en-US" altLang="ko-KR" sz="3200">
                <a:solidFill>
                  <a:srgbClr val="0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complex inferences, defaulting to simple inference for neutral pairs and selectively enabling CoT for overlapping/conflicting pairs.</a:t>
            </a:r>
            <a:endParaRPr lang="en-US" altLang="ko-KR" sz="1600">
              <a:solidFill>
                <a:srgbClr val="0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CD4CD04-6494-E61B-21D7-93D0285047F2}"/>
              </a:ext>
            </a:extLst>
          </p:cNvPr>
          <p:cNvSpPr txBox="1"/>
          <p:nvPr/>
        </p:nvSpPr>
        <p:spPr>
          <a:xfrm>
            <a:off x="618926" y="40441376"/>
            <a:ext cx="29089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Sun and Zhang., "Complex system modeling on establishment of construction standard system." Structural Survey 32.1, 2014.</a:t>
            </a:r>
            <a:endParaRPr lang="da-DK" altLang="ko-KR" sz="280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Gao et al., </a:t>
            </a:r>
            <a:r>
              <a:rPr lang="en-US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SimCSE: Simple Contrastive Learning of Sentence Embeddings, </a:t>
            </a:r>
            <a:r>
              <a:rPr lang="da-DK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EMNLP 2021.</a:t>
            </a:r>
            <a:endParaRPr lang="en-US" altLang="ko-KR" sz="280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Gururangan et al., Don’t Stop Pretraining: Adapt Language Models to Domains and Tasks, ACL 2020.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HSIEH et al., Distilling step-by-step! outperforming larger language models with less training data and smaller model sizes, ACL 2023.</a:t>
            </a:r>
            <a:endParaRPr lang="en-US" altLang="ko-KR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086" name="사각형: 둥근 모서리 40">
            <a:extLst>
              <a:ext uri="{FF2B5EF4-FFF2-40B4-BE49-F238E27FC236}">
                <a16:creationId xmlns:a16="http://schemas.microsoft.com/office/drawing/2014/main" id="{C527E985-933B-EF10-6F7C-A21883BE467B}"/>
              </a:ext>
            </a:extLst>
          </p:cNvPr>
          <p:cNvSpPr/>
          <p:nvPr/>
        </p:nvSpPr>
        <p:spPr>
          <a:xfrm>
            <a:off x="455771" y="39972812"/>
            <a:ext cx="29415599" cy="2483306"/>
          </a:xfrm>
          <a:prstGeom prst="roundRect">
            <a:avLst>
              <a:gd name="adj" fmla="val 38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88" name="사각형: 둥근 모서리 40">
            <a:extLst>
              <a:ext uri="{FF2B5EF4-FFF2-40B4-BE49-F238E27FC236}">
                <a16:creationId xmlns:a16="http://schemas.microsoft.com/office/drawing/2014/main" id="{403FFBB0-80CC-657A-CF19-204B02F1E8E9}"/>
              </a:ext>
            </a:extLst>
          </p:cNvPr>
          <p:cNvSpPr/>
          <p:nvPr/>
        </p:nvSpPr>
        <p:spPr>
          <a:xfrm>
            <a:off x="455771" y="40100408"/>
            <a:ext cx="29415599" cy="127089"/>
          </a:xfrm>
          <a:prstGeom prst="roundRect">
            <a:avLst>
              <a:gd name="adj" fmla="val 0"/>
            </a:avLst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89" name="사각형: 둥근 모서리 40">
            <a:extLst>
              <a:ext uri="{FF2B5EF4-FFF2-40B4-BE49-F238E27FC236}">
                <a16:creationId xmlns:a16="http://schemas.microsoft.com/office/drawing/2014/main" id="{844092C1-783A-AACD-EBD0-0CED31857D49}"/>
              </a:ext>
            </a:extLst>
          </p:cNvPr>
          <p:cNvSpPr/>
          <p:nvPr/>
        </p:nvSpPr>
        <p:spPr>
          <a:xfrm>
            <a:off x="455771" y="39459786"/>
            <a:ext cx="29415599" cy="767711"/>
          </a:xfrm>
          <a:prstGeom prst="round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References</a:t>
            </a:r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00" name="사각형: 둥근 모서리 40">
            <a:extLst>
              <a:ext uri="{FF2B5EF4-FFF2-40B4-BE49-F238E27FC236}">
                <a16:creationId xmlns:a16="http://schemas.microsoft.com/office/drawing/2014/main" id="{0D4B73F6-C029-3D27-C697-4B8E332672EA}"/>
              </a:ext>
            </a:extLst>
          </p:cNvPr>
          <p:cNvSpPr/>
          <p:nvPr/>
        </p:nvSpPr>
        <p:spPr>
          <a:xfrm>
            <a:off x="13050981" y="25743866"/>
            <a:ext cx="16768800" cy="4875171"/>
          </a:xfrm>
          <a:prstGeom prst="roundRect">
            <a:avLst>
              <a:gd name="adj" fmla="val 33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01" name="사각형: 둥근 모서리 40">
            <a:extLst>
              <a:ext uri="{FF2B5EF4-FFF2-40B4-BE49-F238E27FC236}">
                <a16:creationId xmlns:a16="http://schemas.microsoft.com/office/drawing/2014/main" id="{A2D1CAC8-C6AE-BA23-9A43-8553A4C96034}"/>
              </a:ext>
            </a:extLst>
          </p:cNvPr>
          <p:cNvSpPr/>
          <p:nvPr/>
        </p:nvSpPr>
        <p:spPr>
          <a:xfrm>
            <a:off x="13050981" y="25165616"/>
            <a:ext cx="16768800" cy="767711"/>
          </a:xfrm>
          <a:prstGeom prst="round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7</a:t>
            </a:r>
            <a:r>
              <a:rPr lang="en-US" altLang="ko-KR" sz="3700" b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. </a:t>
            </a:r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Conclusions</a:t>
            </a:r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02" name="사각형: 둥근 모서리 40">
            <a:extLst>
              <a:ext uri="{FF2B5EF4-FFF2-40B4-BE49-F238E27FC236}">
                <a16:creationId xmlns:a16="http://schemas.microsoft.com/office/drawing/2014/main" id="{F25B518D-C3AE-DE1D-7AFC-A63C794040AE}"/>
              </a:ext>
            </a:extLst>
          </p:cNvPr>
          <p:cNvSpPr/>
          <p:nvPr/>
        </p:nvSpPr>
        <p:spPr>
          <a:xfrm>
            <a:off x="13050981" y="25806238"/>
            <a:ext cx="16768800" cy="127089"/>
          </a:xfrm>
          <a:prstGeom prst="roundRect">
            <a:avLst>
              <a:gd name="adj" fmla="val 0"/>
            </a:avLst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25" name="사각형: 둥근 모서리 40">
            <a:extLst>
              <a:ext uri="{FF2B5EF4-FFF2-40B4-BE49-F238E27FC236}">
                <a16:creationId xmlns:a16="http://schemas.microsoft.com/office/drawing/2014/main" id="{D69D6B99-F8F8-6A17-082D-928A50629B17}"/>
              </a:ext>
            </a:extLst>
          </p:cNvPr>
          <p:cNvSpPr/>
          <p:nvPr/>
        </p:nvSpPr>
        <p:spPr>
          <a:xfrm>
            <a:off x="13050981" y="15850514"/>
            <a:ext cx="16768800" cy="5270242"/>
          </a:xfrm>
          <a:prstGeom prst="roundRect">
            <a:avLst>
              <a:gd name="adj" fmla="val 154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91239A-6A73-77B8-A2AE-1C6AF887ACAC}"/>
              </a:ext>
            </a:extLst>
          </p:cNvPr>
          <p:cNvGrpSpPr/>
          <p:nvPr/>
        </p:nvGrpSpPr>
        <p:grpSpPr>
          <a:xfrm>
            <a:off x="13050981" y="15348053"/>
            <a:ext cx="16769649" cy="800367"/>
            <a:chOff x="13050981" y="20856440"/>
            <a:chExt cx="16769649" cy="800367"/>
          </a:xfrm>
        </p:grpSpPr>
        <p:sp>
          <p:nvSpPr>
            <p:cNvPr id="1121" name="사각형: 둥근 모서리 40">
              <a:extLst>
                <a:ext uri="{FF2B5EF4-FFF2-40B4-BE49-F238E27FC236}">
                  <a16:creationId xmlns:a16="http://schemas.microsoft.com/office/drawing/2014/main" id="{5BA7BA8A-FF4B-B17F-5842-B8EA1376BAEB}"/>
                </a:ext>
              </a:extLst>
            </p:cNvPr>
            <p:cNvSpPr/>
            <p:nvPr/>
          </p:nvSpPr>
          <p:spPr>
            <a:xfrm>
              <a:off x="13050981" y="21529718"/>
              <a:ext cx="16768800" cy="127089"/>
            </a:xfrm>
            <a:prstGeom prst="roundRect">
              <a:avLst>
                <a:gd name="adj" fmla="val 0"/>
              </a:avLst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1129" name="사각형: 둥근 모서리 40">
              <a:extLst>
                <a:ext uri="{FF2B5EF4-FFF2-40B4-BE49-F238E27FC236}">
                  <a16:creationId xmlns:a16="http://schemas.microsoft.com/office/drawing/2014/main" id="{4808BA4C-8B9B-7920-A4D9-FF8E884C55C5}"/>
                </a:ext>
              </a:extLst>
            </p:cNvPr>
            <p:cNvSpPr/>
            <p:nvPr/>
          </p:nvSpPr>
          <p:spPr>
            <a:xfrm>
              <a:off x="13050981" y="20856440"/>
              <a:ext cx="16769649" cy="767711"/>
            </a:xfrm>
            <a:prstGeom prst="round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5</a:t>
              </a:r>
              <a:r>
                <a:rPr lang="en-US" altLang="ko-KR" sz="3700" b="1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.</a:t>
              </a:r>
              <a:r>
                <a:rPr lang="ko-KR" altLang="en-US" sz="3700" b="1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Experimental results</a:t>
              </a:r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EA0F51-CDE3-C5AA-E2E1-B79F832C0130}"/>
              </a:ext>
            </a:extLst>
          </p:cNvPr>
          <p:cNvGrpSpPr/>
          <p:nvPr/>
        </p:nvGrpSpPr>
        <p:grpSpPr>
          <a:xfrm>
            <a:off x="517616" y="5545364"/>
            <a:ext cx="12255600" cy="6084661"/>
            <a:chOff x="454571" y="5595418"/>
            <a:chExt cx="12255600" cy="6084661"/>
          </a:xfrm>
        </p:grpSpPr>
        <p:sp>
          <p:nvSpPr>
            <p:cNvPr id="23" name="사각형: 둥근 모서리 40">
              <a:extLst>
                <a:ext uri="{FF2B5EF4-FFF2-40B4-BE49-F238E27FC236}">
                  <a16:creationId xmlns:a16="http://schemas.microsoft.com/office/drawing/2014/main" id="{3F3F625F-E6E6-A3A3-62F1-754081F78241}"/>
                </a:ext>
              </a:extLst>
            </p:cNvPr>
            <p:cNvSpPr/>
            <p:nvPr/>
          </p:nvSpPr>
          <p:spPr>
            <a:xfrm>
              <a:off x="455771" y="6007617"/>
              <a:ext cx="12254400" cy="5672462"/>
            </a:xfrm>
            <a:prstGeom prst="roundRect">
              <a:avLst>
                <a:gd name="adj" fmla="val 185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8C9644-8B29-CBF6-E876-833E90988EAB}"/>
                </a:ext>
              </a:extLst>
            </p:cNvPr>
            <p:cNvSpPr txBox="1"/>
            <p:nvPr/>
          </p:nvSpPr>
          <p:spPr>
            <a:xfrm>
              <a:off x="635243" y="6541331"/>
              <a:ext cx="11894400" cy="498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>
                  <a:solidFill>
                    <a:srgbClr val="000000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Construction standards are </a:t>
              </a:r>
              <a:r>
                <a:rPr lang="en-US" altLang="ko-KR" sz="3200" b="1" u="sng">
                  <a:solidFill>
                    <a:srgbClr val="0C2E86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periodically updated to ensure safe, high-quality</a:t>
              </a:r>
              <a:r>
                <a:rPr lang="en-US" altLang="ko-KR" sz="3200">
                  <a:solidFill>
                    <a:srgbClr val="000000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 buildings.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100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>
                  <a:solidFill>
                    <a:srgbClr val="000000"/>
                  </a:solidFill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H</a:t>
              </a:r>
              <a:r>
                <a:rPr lang="en-US" altLang="ko-KR" sz="3200">
                  <a:solidFill>
                    <a:srgbClr val="000000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owever, their </a:t>
              </a:r>
              <a:r>
                <a:rPr lang="en-US" altLang="ko-KR" sz="3200" b="1" u="sng">
                  <a:solidFill>
                    <a:srgbClr val="0C2E86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broad scope and interconnections </a:t>
              </a:r>
              <a:r>
                <a:rPr lang="en-US" altLang="ko-KR" sz="3200">
                  <a:solidFill>
                    <a:srgbClr val="000000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often lead to </a:t>
              </a:r>
              <a:r>
                <a:rPr lang="en-US" altLang="ko-KR" sz="3200" b="1" u="sng">
                  <a:solidFill>
                    <a:srgbClr val="0C2E86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overlapping or conflicting content.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100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>
                  <a:solidFill>
                    <a:srgbClr val="000000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Traditionally, experts handle these issues manually, but it's </a:t>
              </a:r>
              <a:r>
                <a:rPr lang="en-US" altLang="ko-KR" sz="3200" b="1" u="sng">
                  <a:solidFill>
                    <a:srgbClr val="0C2E86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slow, costly, error-prone, and subjective</a:t>
              </a:r>
              <a:r>
                <a:rPr lang="en-US" altLang="ko-KR" sz="3200">
                  <a:solidFill>
                    <a:srgbClr val="000000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ko-KR" sz="100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3200">
                  <a:solidFill>
                    <a:srgbClr val="000000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While some countries reference existing standards or conduct regular reviews, yet </a:t>
              </a:r>
              <a:r>
                <a:rPr lang="en-US" altLang="ko-KR" sz="3200" b="1" u="sng">
                  <a:solidFill>
                    <a:srgbClr val="0C2E86"/>
                  </a:solidFill>
                  <a:effectLst/>
                  <a:latin typeface="Apple SD Gothic Neo Medium" panose="02000300000000000000" pitchFamily="2" charset="-127"/>
                  <a:ea typeface="Apple SD Gothic Neo Medium" panose="02000300000000000000" pitchFamily="2" charset="-127"/>
                </a:rPr>
                <a:t>heavy reliance on experts makes frequent revisions difficult.</a:t>
              </a:r>
              <a:endParaRPr lang="en" altLang="ko-KR" sz="3200" b="1" u="sng" dirty="0">
                <a:solidFill>
                  <a:srgbClr val="0C2E86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endParaRPr>
            </a:p>
          </p:txBody>
        </p:sp>
        <p:sp>
          <p:nvSpPr>
            <p:cNvPr id="1066" name="사각형: 둥근 모서리 40">
              <a:extLst>
                <a:ext uri="{FF2B5EF4-FFF2-40B4-BE49-F238E27FC236}">
                  <a16:creationId xmlns:a16="http://schemas.microsoft.com/office/drawing/2014/main" id="{179C1F94-905A-6904-9188-829EC42838EE}"/>
                </a:ext>
              </a:extLst>
            </p:cNvPr>
            <p:cNvSpPr/>
            <p:nvPr/>
          </p:nvSpPr>
          <p:spPr>
            <a:xfrm>
              <a:off x="454571" y="5595418"/>
              <a:ext cx="12255600" cy="767711"/>
            </a:xfrm>
            <a:prstGeom prst="round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700" b="1" dirty="0">
                  <a:latin typeface="Apple SD Gothic Neo" panose="02000300000000000000" pitchFamily="2" charset="-127"/>
                  <a:ea typeface="Apple SD Gothic Neo" panose="02000300000000000000" pitchFamily="2" charset="-127"/>
                  <a:cs typeface="Times New Roman" panose="02020603050405020304" pitchFamily="18" charset="0"/>
                </a:rPr>
                <a:t>1. Background</a:t>
              </a:r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3" name="사각형: 둥근 모서리 40">
              <a:extLst>
                <a:ext uri="{FF2B5EF4-FFF2-40B4-BE49-F238E27FC236}">
                  <a16:creationId xmlns:a16="http://schemas.microsoft.com/office/drawing/2014/main" id="{867E5F37-1799-679E-2D57-84890376BF60}"/>
                </a:ext>
              </a:extLst>
            </p:cNvPr>
            <p:cNvSpPr/>
            <p:nvPr/>
          </p:nvSpPr>
          <p:spPr>
            <a:xfrm>
              <a:off x="455771" y="6191329"/>
              <a:ext cx="12254400" cy="171800"/>
            </a:xfrm>
            <a:prstGeom prst="roundRect">
              <a:avLst>
                <a:gd name="adj" fmla="val 0"/>
              </a:avLst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4577053-3F84-489E-75E1-23F7557A2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8695" y="16804546"/>
            <a:ext cx="8596784" cy="2644535"/>
          </a:xfrm>
          <a:prstGeom prst="rect">
            <a:avLst/>
          </a:prstGeom>
        </p:spPr>
      </p:pic>
      <p:sp>
        <p:nvSpPr>
          <p:cNvPr id="1040" name="TextBox 1039">
            <a:extLst>
              <a:ext uri="{FF2B5EF4-FFF2-40B4-BE49-F238E27FC236}">
                <a16:creationId xmlns:a16="http://schemas.microsoft.com/office/drawing/2014/main" id="{EBBC20D4-B23D-319A-86F3-353F82E8D83A}"/>
              </a:ext>
            </a:extLst>
          </p:cNvPr>
          <p:cNvSpPr txBox="1"/>
          <p:nvPr/>
        </p:nvSpPr>
        <p:spPr>
          <a:xfrm>
            <a:off x="22232231" y="22373886"/>
            <a:ext cx="779787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u="sng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DA and IT significantly improve COSLLM’s performance,</a:t>
            </a:r>
            <a:r>
              <a:rPr lang="en-US" altLang="ko-KR" sz="260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26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with IT being particularly impactful.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60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60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u="sng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Selective CoT and ITRM enhance inference efficiency </a:t>
            </a:r>
            <a:r>
              <a:rPr lang="en-US" altLang="ko-KR" sz="26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while preserving performance.</a:t>
            </a:r>
            <a:endParaRPr lang="en" altLang="ko-KR" sz="2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091" name="사각형: 둥근 모서리 40">
            <a:extLst>
              <a:ext uri="{FF2B5EF4-FFF2-40B4-BE49-F238E27FC236}">
                <a16:creationId xmlns:a16="http://schemas.microsoft.com/office/drawing/2014/main" id="{871A0B13-FEAE-94EC-241C-AF128605E7E4}"/>
              </a:ext>
            </a:extLst>
          </p:cNvPr>
          <p:cNvSpPr/>
          <p:nvPr/>
        </p:nvSpPr>
        <p:spPr>
          <a:xfrm>
            <a:off x="13050981" y="21981858"/>
            <a:ext cx="16768800" cy="127089"/>
          </a:xfrm>
          <a:prstGeom prst="roundRect">
            <a:avLst>
              <a:gd name="adj" fmla="val 0"/>
            </a:avLst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96" name="사각형: 둥근 모서리 40">
            <a:extLst>
              <a:ext uri="{FF2B5EF4-FFF2-40B4-BE49-F238E27FC236}">
                <a16:creationId xmlns:a16="http://schemas.microsoft.com/office/drawing/2014/main" id="{BA8942A3-150B-4293-6AC5-2A939D7470D8}"/>
              </a:ext>
            </a:extLst>
          </p:cNvPr>
          <p:cNvSpPr/>
          <p:nvPr/>
        </p:nvSpPr>
        <p:spPr>
          <a:xfrm>
            <a:off x="13050981" y="21796257"/>
            <a:ext cx="16768800" cy="3113746"/>
          </a:xfrm>
          <a:prstGeom prst="roundRect">
            <a:avLst>
              <a:gd name="adj" fmla="val 248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04" name="사각형: 둥근 모서리 40">
            <a:extLst>
              <a:ext uri="{FF2B5EF4-FFF2-40B4-BE49-F238E27FC236}">
                <a16:creationId xmlns:a16="http://schemas.microsoft.com/office/drawing/2014/main" id="{DA963E00-69E8-6152-1CFC-E59868BC80C0}"/>
              </a:ext>
            </a:extLst>
          </p:cNvPr>
          <p:cNvSpPr/>
          <p:nvPr/>
        </p:nvSpPr>
        <p:spPr>
          <a:xfrm>
            <a:off x="13050981" y="21341236"/>
            <a:ext cx="16768800" cy="767711"/>
          </a:xfrm>
          <a:prstGeom prst="round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6</a:t>
            </a:r>
            <a:r>
              <a:rPr lang="en-US" altLang="ko-KR" sz="3700" b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. </a:t>
            </a:r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Analysis</a:t>
            </a:r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4BAE03E-A496-94ED-29BF-C6C47CF7C211}"/>
              </a:ext>
            </a:extLst>
          </p:cNvPr>
          <p:cNvGrpSpPr/>
          <p:nvPr/>
        </p:nvGrpSpPr>
        <p:grpSpPr>
          <a:xfrm>
            <a:off x="12979865" y="5473985"/>
            <a:ext cx="17697790" cy="9799050"/>
            <a:chOff x="12935584" y="5342893"/>
            <a:chExt cx="17697790" cy="9799050"/>
          </a:xfrm>
        </p:grpSpPr>
        <p:pic>
          <p:nvPicPr>
            <p:cNvPr id="36" name="그림 35" descr="텍스트, 스크린샷, 소프트웨어, 멀티미디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6195BE1-DF89-D887-4AB2-5E0CC4B74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956" y="5342893"/>
              <a:ext cx="17678418" cy="9799050"/>
            </a:xfrm>
            <a:prstGeom prst="rect">
              <a:avLst/>
            </a:prstGeom>
          </p:spPr>
        </p:pic>
        <p:sp>
          <p:nvSpPr>
            <p:cNvPr id="41" name="모서리가 둥근 직사각형 1046">
              <a:extLst>
                <a:ext uri="{FF2B5EF4-FFF2-40B4-BE49-F238E27FC236}">
                  <a16:creationId xmlns:a16="http://schemas.microsoft.com/office/drawing/2014/main" id="{6FB8D43C-4A7B-6A9F-9C9B-12F67D4376E0}"/>
                </a:ext>
              </a:extLst>
            </p:cNvPr>
            <p:cNvSpPr/>
            <p:nvPr/>
          </p:nvSpPr>
          <p:spPr>
            <a:xfrm>
              <a:off x="13104726" y="5984142"/>
              <a:ext cx="6750818" cy="4197629"/>
            </a:xfrm>
            <a:prstGeom prst="roundRect">
              <a:avLst>
                <a:gd name="adj" fmla="val 3279"/>
              </a:avLst>
            </a:prstGeom>
            <a:solidFill>
              <a:srgbClr val="0C2E86">
                <a:alpha val="5000"/>
              </a:srgbClr>
            </a:solidFill>
            <a:ln w="34925">
              <a:solidFill>
                <a:srgbClr val="0C2E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모서리가 둥근 직사각형 1046">
              <a:extLst>
                <a:ext uri="{FF2B5EF4-FFF2-40B4-BE49-F238E27FC236}">
                  <a16:creationId xmlns:a16="http://schemas.microsoft.com/office/drawing/2014/main" id="{06E98AD4-9522-C0E7-D42B-146DA6B208BB}"/>
                </a:ext>
              </a:extLst>
            </p:cNvPr>
            <p:cNvSpPr/>
            <p:nvPr/>
          </p:nvSpPr>
          <p:spPr>
            <a:xfrm>
              <a:off x="23371825" y="5974809"/>
              <a:ext cx="1732611" cy="4197629"/>
            </a:xfrm>
            <a:prstGeom prst="roundRect">
              <a:avLst>
                <a:gd name="adj" fmla="val 3279"/>
              </a:avLst>
            </a:prstGeom>
            <a:solidFill>
              <a:srgbClr val="0C2E86">
                <a:alpha val="5000"/>
              </a:srgbClr>
            </a:solidFill>
            <a:ln w="34925">
              <a:solidFill>
                <a:srgbClr val="0C2E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모서리가 둥근 직사각형 1046">
              <a:extLst>
                <a:ext uri="{FF2B5EF4-FFF2-40B4-BE49-F238E27FC236}">
                  <a16:creationId xmlns:a16="http://schemas.microsoft.com/office/drawing/2014/main" id="{D5A6DEBB-4414-EAE7-C98F-BB79219FC29A}"/>
                </a:ext>
              </a:extLst>
            </p:cNvPr>
            <p:cNvSpPr/>
            <p:nvPr/>
          </p:nvSpPr>
          <p:spPr>
            <a:xfrm>
              <a:off x="25196956" y="5974809"/>
              <a:ext cx="1947662" cy="4197629"/>
            </a:xfrm>
            <a:prstGeom prst="roundRect">
              <a:avLst>
                <a:gd name="adj" fmla="val 3279"/>
              </a:avLst>
            </a:prstGeom>
            <a:solidFill>
              <a:srgbClr val="0C2E86">
                <a:alpha val="5000"/>
              </a:srgbClr>
            </a:solidFill>
            <a:ln w="34925">
              <a:solidFill>
                <a:srgbClr val="0C2E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모서리가 둥근 직사각형 1046">
              <a:extLst>
                <a:ext uri="{FF2B5EF4-FFF2-40B4-BE49-F238E27FC236}">
                  <a16:creationId xmlns:a16="http://schemas.microsoft.com/office/drawing/2014/main" id="{A8A855B3-1A08-C325-8FB2-557040CA0D31}"/>
                </a:ext>
              </a:extLst>
            </p:cNvPr>
            <p:cNvSpPr/>
            <p:nvPr/>
          </p:nvSpPr>
          <p:spPr>
            <a:xfrm>
              <a:off x="22822821" y="10678192"/>
              <a:ext cx="6996621" cy="4313113"/>
            </a:xfrm>
            <a:prstGeom prst="roundRect">
              <a:avLst>
                <a:gd name="adj" fmla="val 3279"/>
              </a:avLst>
            </a:prstGeom>
            <a:solidFill>
              <a:srgbClr val="0C2E86">
                <a:alpha val="5000"/>
              </a:srgbClr>
            </a:solidFill>
            <a:ln w="34925">
              <a:solidFill>
                <a:srgbClr val="0C2E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모서리가 둥근 직사각형 1046">
              <a:extLst>
                <a:ext uri="{FF2B5EF4-FFF2-40B4-BE49-F238E27FC236}">
                  <a16:creationId xmlns:a16="http://schemas.microsoft.com/office/drawing/2014/main" id="{EA445873-693C-1943-8124-9ABCD58D5BC3}"/>
                </a:ext>
              </a:extLst>
            </p:cNvPr>
            <p:cNvSpPr/>
            <p:nvPr/>
          </p:nvSpPr>
          <p:spPr>
            <a:xfrm>
              <a:off x="27209144" y="5967712"/>
              <a:ext cx="2662226" cy="4197629"/>
            </a:xfrm>
            <a:prstGeom prst="roundRect">
              <a:avLst>
                <a:gd name="adj" fmla="val 3279"/>
              </a:avLst>
            </a:prstGeom>
            <a:solidFill>
              <a:srgbClr val="0C2E86">
                <a:alpha val="5000"/>
              </a:srgbClr>
            </a:solidFill>
            <a:ln w="34925">
              <a:solidFill>
                <a:srgbClr val="0C2E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28FFC7C-731B-2744-91C9-C96C4F1ED590}"/>
                </a:ext>
              </a:extLst>
            </p:cNvPr>
            <p:cNvSpPr/>
            <p:nvPr/>
          </p:nvSpPr>
          <p:spPr>
            <a:xfrm>
              <a:off x="23304257" y="5854138"/>
              <a:ext cx="376133" cy="338633"/>
            </a:xfrm>
            <a:prstGeom prst="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latin typeface="Calibri" panose="020F0502020204030204" pitchFamily="34" charset="0"/>
                  <a:ea typeface="Apple SD Gothic Neo" panose="02000300000000000000" pitchFamily="2" charset="-127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064D1DE-8681-20D0-1B92-EDF09B82F19A}"/>
                </a:ext>
              </a:extLst>
            </p:cNvPr>
            <p:cNvSpPr/>
            <p:nvPr/>
          </p:nvSpPr>
          <p:spPr>
            <a:xfrm>
              <a:off x="25135706" y="5854138"/>
              <a:ext cx="376133" cy="338633"/>
            </a:xfrm>
            <a:prstGeom prst="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latin typeface="Calibri" panose="020F0502020204030204" pitchFamily="34" charset="0"/>
                  <a:ea typeface="Apple SD Gothic Neo" panose="02000300000000000000" pitchFamily="2" charset="-127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F107D54-9F89-2C86-FB93-2AC0498B59C1}"/>
                </a:ext>
              </a:extLst>
            </p:cNvPr>
            <p:cNvSpPr/>
            <p:nvPr/>
          </p:nvSpPr>
          <p:spPr>
            <a:xfrm>
              <a:off x="27093089" y="5854138"/>
              <a:ext cx="376133" cy="338633"/>
            </a:xfrm>
            <a:prstGeom prst="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latin typeface="Calibri" panose="020F0502020204030204" pitchFamily="34" charset="0"/>
                  <a:ea typeface="Apple SD Gothic Neo" panose="02000300000000000000" pitchFamily="2" charset="-127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18178C6-23DD-9F1D-603F-5EA8C7F39BAB}"/>
                </a:ext>
              </a:extLst>
            </p:cNvPr>
            <p:cNvSpPr/>
            <p:nvPr/>
          </p:nvSpPr>
          <p:spPr>
            <a:xfrm>
              <a:off x="12935584" y="5852696"/>
              <a:ext cx="376133" cy="338633"/>
            </a:xfrm>
            <a:prstGeom prst="rect">
              <a:avLst/>
            </a:prstGeom>
            <a:solidFill>
              <a:srgbClr val="0C2E86"/>
            </a:solidFill>
            <a:ln>
              <a:solidFill>
                <a:srgbClr val="0C2E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latin typeface="Calibri" panose="020F0502020204030204" pitchFamily="34" charset="0"/>
                  <a:ea typeface="Apple SD Gothic Neo" panose="02000300000000000000" pitchFamily="2" charset="-127"/>
                  <a:cs typeface="Calibri" panose="020F0502020204030204" pitchFamily="34" charset="0"/>
                </a:rPr>
                <a:t>⌘</a:t>
              </a:r>
              <a:endParaRPr kumimoji="1" lang="ko-KR" altLang="en-US" sz="1400" dirty="0">
                <a:latin typeface="Calibri" panose="020F0502020204030204" pitchFamily="34" charset="0"/>
                <a:ea typeface="Apple SD Gothic Neo" panose="02000300000000000000" pitchFamily="2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F6D5FE53-09C1-3393-1691-CD11C4B720C3}"/>
              </a:ext>
            </a:extLst>
          </p:cNvPr>
          <p:cNvSpPr txBox="1"/>
          <p:nvPr/>
        </p:nvSpPr>
        <p:spPr>
          <a:xfrm>
            <a:off x="648303" y="27435224"/>
            <a:ext cx="1189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 startAt="4"/>
            </a:pPr>
            <a:r>
              <a:rPr lang="en-US" altLang="ko-KR" sz="3200" b="1" dirty="0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Interactive Interface </a:t>
            </a:r>
            <a:r>
              <a:rPr lang="en-US" altLang="ko-KR" sz="3200" b="1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lang="en-US" altLang="ko-KR" sz="3200" b="1">
                <a:solidFill>
                  <a:srgbClr val="0C2E8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3200" baseline="300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(a,b,c,d)</a:t>
            </a:r>
            <a:r>
              <a:rPr lang="en-US" altLang="ko-KR" sz="32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Users can upload drafts as PDFs or texts, </a:t>
            </a:r>
            <a:r>
              <a:rPr lang="en-US" altLang="ko-KR" sz="3200" baseline="300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(e)</a:t>
            </a:r>
            <a:r>
              <a:rPr lang="en-US" altLang="ko-KR" sz="32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select relevant sections of existing standards, and </a:t>
            </a:r>
            <a:r>
              <a:rPr lang="en-US" altLang="ko-KR" sz="3200" baseline="300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(f) </a:t>
            </a:r>
            <a:r>
              <a:rPr lang="en-US" altLang="ko-KR" sz="32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initiate analysis. </a:t>
            </a:r>
            <a:r>
              <a:rPr lang="en-US" altLang="ko-KR" sz="3200" baseline="300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(g)</a:t>
            </a:r>
            <a:r>
              <a:rPr lang="en-US" altLang="ko-KR" sz="32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The system highlights overlapping or conflicting sentences in the draft, links them to corresponding standard codes, and </a:t>
            </a:r>
            <a:r>
              <a:rPr lang="en-US" altLang="ko-KR" sz="3200" baseline="300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(h)</a:t>
            </a:r>
            <a:r>
              <a:rPr lang="en-US" altLang="ko-KR" sz="320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allows users to download a detailed report.</a:t>
            </a:r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4FD943A8-E454-8668-2BF9-F03843B10A61}"/>
              </a:ext>
            </a:extLst>
          </p:cNvPr>
          <p:cNvGrpSpPr/>
          <p:nvPr/>
        </p:nvGrpSpPr>
        <p:grpSpPr>
          <a:xfrm>
            <a:off x="385434" y="30870953"/>
            <a:ext cx="29513756" cy="8554854"/>
            <a:chOff x="427878" y="15333046"/>
            <a:chExt cx="29513756" cy="8554854"/>
          </a:xfrm>
        </p:grpSpPr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E9690353-CA7C-5F0E-D7C1-66BD6FE18E70}"/>
                </a:ext>
              </a:extLst>
            </p:cNvPr>
            <p:cNvGrpSpPr/>
            <p:nvPr/>
          </p:nvGrpSpPr>
          <p:grpSpPr>
            <a:xfrm>
              <a:off x="427878" y="15333046"/>
              <a:ext cx="29513756" cy="4287948"/>
              <a:chOff x="427878" y="16276021"/>
              <a:chExt cx="29513756" cy="4287948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2C3DB9B-4583-E9BE-0A93-42B67FA5D7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588613" y="16289190"/>
                <a:ext cx="7353021" cy="4272233"/>
                <a:chOff x="15017943" y="21631020"/>
                <a:chExt cx="13266225" cy="7707908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96FBB7E4-53D8-C862-CF96-D018E3227620}"/>
                    </a:ext>
                  </a:extLst>
                </p:cNvPr>
                <p:cNvGrpSpPr/>
                <p:nvPr/>
              </p:nvGrpSpPr>
              <p:grpSpPr>
                <a:xfrm>
                  <a:off x="15017943" y="21631020"/>
                  <a:ext cx="13266225" cy="6863427"/>
                  <a:chOff x="2204551" y="1393475"/>
                  <a:chExt cx="7772400" cy="4071050"/>
                </a:xfrm>
              </p:grpSpPr>
              <p:pic>
                <p:nvPicPr>
                  <p:cNvPr id="43" name="Picture 6">
                    <a:extLst>
                      <a:ext uri="{FF2B5EF4-FFF2-40B4-BE49-F238E27FC236}">
                        <a16:creationId xmlns:a16="http://schemas.microsoft.com/office/drawing/2014/main" id="{035A333A-70E5-883C-3D5B-AA8EEB1975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204551" y="1393475"/>
                    <a:ext cx="7772400" cy="4071050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5">
                    <a:extLst>
                      <a:ext uri="{FF2B5EF4-FFF2-40B4-BE49-F238E27FC236}">
                        <a16:creationId xmlns:a16="http://schemas.microsoft.com/office/drawing/2014/main" id="{9E6A22CC-0AE8-6FE2-632D-8F3943ACAB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artisticBlur/>
                            </a14:imgEffect>
                          </a14:imgLayer>
                        </a14:imgProps>
                      </a:ext>
                    </a:extLst>
                  </a:blip>
                  <a:srcRect l="27777" t="53432" r="62909" b="26759"/>
                  <a:stretch/>
                </p:blipFill>
                <p:spPr>
                  <a:xfrm>
                    <a:off x="4368800" y="3568699"/>
                    <a:ext cx="723900" cy="8064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C637834-5A34-5BBF-0830-ADD03DC4AAFE}"/>
                    </a:ext>
                  </a:extLst>
                </p:cNvPr>
                <p:cNvSpPr txBox="1"/>
                <p:nvPr/>
              </p:nvSpPr>
              <p:spPr>
                <a:xfrm>
                  <a:off x="21162044" y="28505998"/>
                  <a:ext cx="981007" cy="832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>
                      <a:latin typeface="Times New Romman"/>
                    </a:rPr>
                    <a:t>(d)</a:t>
                  </a:r>
                  <a:endParaRPr lang="ko-KR" altLang="en-US" sz="2400">
                    <a:latin typeface="Times New Romman"/>
                  </a:endParaRPr>
                </a:p>
              </p:txBody>
            </p:sp>
            <p:sp>
              <p:nvSpPr>
                <p:cNvPr id="42" name="화살표: 오른쪽 41">
                  <a:extLst>
                    <a:ext uri="{FF2B5EF4-FFF2-40B4-BE49-F238E27FC236}">
                      <a16:creationId xmlns:a16="http://schemas.microsoft.com/office/drawing/2014/main" id="{2F70D96C-6A9B-B168-01A4-EBD4175773C6}"/>
                    </a:ext>
                  </a:extLst>
                </p:cNvPr>
                <p:cNvSpPr/>
                <p:nvPr/>
              </p:nvSpPr>
              <p:spPr>
                <a:xfrm rot="12705710">
                  <a:off x="24378475" y="26561330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71E22F1-C280-720D-8568-207F004CD34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7878" y="16276021"/>
                <a:ext cx="7328427" cy="4248431"/>
                <a:chOff x="1325910" y="13887755"/>
                <a:chExt cx="13221852" cy="7664963"/>
              </a:xfrm>
            </p:grpSpPr>
            <p:pic>
              <p:nvPicPr>
                <p:cNvPr id="49" name="그림 48" descr="텍스트, 스크린샷, 소프트웨어, 웹 페이지이(가) 표시된 사진&#10;&#10;자동 생성된 설명">
                  <a:extLst>
                    <a:ext uri="{FF2B5EF4-FFF2-40B4-BE49-F238E27FC236}">
                      <a16:creationId xmlns:a16="http://schemas.microsoft.com/office/drawing/2014/main" id="{A2C0B83F-966A-51E5-3195-A915DBE7C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5910" y="13887755"/>
                  <a:ext cx="13221852" cy="6863428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1201E7-9AED-0BE3-620A-DC2ABDCFCCCC}"/>
                    </a:ext>
                  </a:extLst>
                </p:cNvPr>
                <p:cNvSpPr txBox="1"/>
                <p:nvPr/>
              </p:nvSpPr>
              <p:spPr>
                <a:xfrm>
                  <a:off x="7456775" y="20719788"/>
                  <a:ext cx="949194" cy="832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>
                      <a:latin typeface="Times New Romman"/>
                    </a:rPr>
                    <a:t>(a)</a:t>
                  </a:r>
                  <a:endParaRPr lang="ko-KR" altLang="en-US" sz="2400">
                    <a:latin typeface="Times New Romman"/>
                  </a:endParaRPr>
                </a:p>
              </p:txBody>
            </p:sp>
            <p:sp>
              <p:nvSpPr>
                <p:cNvPr id="53" name="화살표: 오른쪽 52">
                  <a:extLst>
                    <a:ext uri="{FF2B5EF4-FFF2-40B4-BE49-F238E27FC236}">
                      <a16:creationId xmlns:a16="http://schemas.microsoft.com/office/drawing/2014/main" id="{21A2EDF4-7438-8F79-B149-A66EDA47257B}"/>
                    </a:ext>
                  </a:extLst>
                </p:cNvPr>
                <p:cNvSpPr/>
                <p:nvPr/>
              </p:nvSpPr>
              <p:spPr>
                <a:xfrm rot="12705710">
                  <a:off x="11539290" y="19304998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D0A0911F-7800-6930-6725-266A312810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12396" y="16289760"/>
                <a:ext cx="7353019" cy="4262945"/>
                <a:chOff x="15026906" y="13861569"/>
                <a:chExt cx="13266222" cy="7691149"/>
              </a:xfrm>
            </p:grpSpPr>
            <p:pic>
              <p:nvPicPr>
                <p:cNvPr id="59" name="그림 58" descr="텍스트, 소프트웨어, 컴퓨터 아이콘, 운영 체제이(가) 표시된 사진&#10;&#10;자동 생성된 설명">
                  <a:extLst>
                    <a:ext uri="{FF2B5EF4-FFF2-40B4-BE49-F238E27FC236}">
                      <a16:creationId xmlns:a16="http://schemas.microsoft.com/office/drawing/2014/main" id="{BA8D8EDB-F5C8-0C7B-FE35-D46AD475C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26906" y="13861569"/>
                  <a:ext cx="13266222" cy="6863426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358D58A-2CA7-6355-310A-7B882D9D932F}"/>
                    </a:ext>
                  </a:extLst>
                </p:cNvPr>
                <p:cNvSpPr txBox="1"/>
                <p:nvPr/>
              </p:nvSpPr>
              <p:spPr>
                <a:xfrm>
                  <a:off x="21162042" y="20719788"/>
                  <a:ext cx="981007" cy="832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>
                      <a:latin typeface="Times New Romman"/>
                    </a:rPr>
                    <a:t>(b)</a:t>
                  </a:r>
                  <a:endParaRPr lang="ko-KR" altLang="en-US" sz="2400">
                    <a:latin typeface="Times New Romman"/>
                  </a:endParaRPr>
                </a:p>
              </p:txBody>
            </p:sp>
            <p:sp>
              <p:nvSpPr>
                <p:cNvPr id="62" name="화살표: 오른쪽 61">
                  <a:extLst>
                    <a:ext uri="{FF2B5EF4-FFF2-40B4-BE49-F238E27FC236}">
                      <a16:creationId xmlns:a16="http://schemas.microsoft.com/office/drawing/2014/main" id="{85E93DDC-C14F-1CD7-5771-CD7F01810D54}"/>
                    </a:ext>
                  </a:extLst>
                </p:cNvPr>
                <p:cNvSpPr/>
                <p:nvPr/>
              </p:nvSpPr>
              <p:spPr>
                <a:xfrm rot="16200000">
                  <a:off x="19072620" y="19339194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  <p:sp>
              <p:nvSpPr>
                <p:cNvPr id="63" name="화살표: 오른쪽 62">
                  <a:extLst>
                    <a:ext uri="{FF2B5EF4-FFF2-40B4-BE49-F238E27FC236}">
                      <a16:creationId xmlns:a16="http://schemas.microsoft.com/office/drawing/2014/main" id="{450434B9-C15B-6E78-A405-2AC35C89ACB0}"/>
                    </a:ext>
                  </a:extLst>
                </p:cNvPr>
                <p:cNvSpPr/>
                <p:nvPr/>
              </p:nvSpPr>
              <p:spPr>
                <a:xfrm rot="12705710">
                  <a:off x="23989621" y="16683960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</p:grp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2028FEA3-D6BB-C6D9-A483-38DD05E35B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217958" y="16291736"/>
                <a:ext cx="7313749" cy="4272233"/>
                <a:chOff x="1308977" y="21631020"/>
                <a:chExt cx="13195371" cy="7707908"/>
              </a:xfrm>
            </p:grpSpPr>
            <p:pic>
              <p:nvPicPr>
                <p:cNvPr id="1025" name="그림 1024" descr="텍스트, 스크린샷, 소프트웨어, 컴퓨터 아이콘이(가) 표시된 사진&#10;&#10;자동 생성된 설명">
                  <a:extLst>
                    <a:ext uri="{FF2B5EF4-FFF2-40B4-BE49-F238E27FC236}">
                      <a16:creationId xmlns:a16="http://schemas.microsoft.com/office/drawing/2014/main" id="{44C80F9B-45C9-CFD8-0EE8-505C1C4CB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8977" y="21631020"/>
                  <a:ext cx="13195371" cy="6863428"/>
                </a:xfrm>
                <a:prstGeom prst="rect">
                  <a:avLst/>
                </a:prstGeom>
              </p:spPr>
            </p:pic>
            <p:sp>
              <p:nvSpPr>
                <p:cNvPr id="1026" name="TextBox 1025">
                  <a:extLst>
                    <a:ext uri="{FF2B5EF4-FFF2-40B4-BE49-F238E27FC236}">
                      <a16:creationId xmlns:a16="http://schemas.microsoft.com/office/drawing/2014/main" id="{D774E068-4236-2692-3FB5-E725597DF071}"/>
                    </a:ext>
                  </a:extLst>
                </p:cNvPr>
                <p:cNvSpPr txBox="1"/>
                <p:nvPr/>
              </p:nvSpPr>
              <p:spPr>
                <a:xfrm>
                  <a:off x="7479966" y="28505998"/>
                  <a:ext cx="949194" cy="832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>
                      <a:latin typeface="Times New Romman"/>
                    </a:rPr>
                    <a:t>(c)</a:t>
                  </a:r>
                  <a:endParaRPr lang="ko-KR" altLang="en-US" sz="2400">
                    <a:latin typeface="Times New Romman"/>
                  </a:endParaRPr>
                </a:p>
              </p:txBody>
            </p:sp>
            <p:sp>
              <p:nvSpPr>
                <p:cNvPr id="1027" name="화살표: 오른쪽 1026">
                  <a:extLst>
                    <a:ext uri="{FF2B5EF4-FFF2-40B4-BE49-F238E27FC236}">
                      <a16:creationId xmlns:a16="http://schemas.microsoft.com/office/drawing/2014/main" id="{BABCAB06-03A3-27FB-2D6B-736178D87BFE}"/>
                    </a:ext>
                  </a:extLst>
                </p:cNvPr>
                <p:cNvSpPr/>
                <p:nvPr/>
              </p:nvSpPr>
              <p:spPr>
                <a:xfrm rot="16200000">
                  <a:off x="9191513" y="26779537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</p:grpSp>
        </p:grpSp>
        <p:grpSp>
          <p:nvGrpSpPr>
            <p:cNvPr id="1064" name="그룹 1063">
              <a:extLst>
                <a:ext uri="{FF2B5EF4-FFF2-40B4-BE49-F238E27FC236}">
                  <a16:creationId xmlns:a16="http://schemas.microsoft.com/office/drawing/2014/main" id="{EC3E9ECE-5CAF-411C-6441-1B3CF7928E76}"/>
                </a:ext>
              </a:extLst>
            </p:cNvPr>
            <p:cNvGrpSpPr/>
            <p:nvPr/>
          </p:nvGrpSpPr>
          <p:grpSpPr>
            <a:xfrm>
              <a:off x="474574" y="19635971"/>
              <a:ext cx="29429634" cy="4251929"/>
              <a:chOff x="474574" y="20528146"/>
              <a:chExt cx="29429634" cy="4251929"/>
            </a:xfrm>
          </p:grpSpPr>
          <p:grpSp>
            <p:nvGrpSpPr>
              <p:cNvPr id="1028" name="그룹 1027">
                <a:extLst>
                  <a:ext uri="{FF2B5EF4-FFF2-40B4-BE49-F238E27FC236}">
                    <a16:creationId xmlns:a16="http://schemas.microsoft.com/office/drawing/2014/main" id="{3EEA0AA6-31B8-8C7A-11E4-B13B717705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47330" y="20528146"/>
                <a:ext cx="7313749" cy="4251929"/>
                <a:chOff x="14986895" y="13860911"/>
                <a:chExt cx="13275134" cy="7717646"/>
              </a:xfrm>
            </p:grpSpPr>
            <p:pic>
              <p:nvPicPr>
                <p:cNvPr id="1029" name="그림 1028" descr="텍스트, 스크린샷, 소프트웨어, 컴퓨터 아이콘이(가) 표시된 사진&#10;&#10;자동 생성된 설명">
                  <a:extLst>
                    <a:ext uri="{FF2B5EF4-FFF2-40B4-BE49-F238E27FC236}">
                      <a16:creationId xmlns:a16="http://schemas.microsoft.com/office/drawing/2014/main" id="{9B1E477B-7EBB-8B73-2E0D-DAA0D5AD2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86895" y="13860911"/>
                  <a:ext cx="13275134" cy="6868041"/>
                </a:xfrm>
                <a:prstGeom prst="rect">
                  <a:avLst/>
                </a:prstGeom>
              </p:spPr>
            </p:pic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0FD746D9-8AC7-F205-96C8-7AFC5987DACA}"/>
                    </a:ext>
                  </a:extLst>
                </p:cNvPr>
                <p:cNvSpPr txBox="1"/>
                <p:nvPr/>
              </p:nvSpPr>
              <p:spPr>
                <a:xfrm>
                  <a:off x="21100146" y="20740592"/>
                  <a:ext cx="893830" cy="8379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>
                      <a:latin typeface="Times New Romman"/>
                      <a:cs typeface="Times" panose="02020603050405020304" pitchFamily="18" charset="0"/>
                    </a:rPr>
                    <a:t>(f)</a:t>
                  </a:r>
                  <a:endParaRPr lang="ko-KR" altLang="en-US" sz="2400">
                    <a:latin typeface="Times New Romman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1035" name="화살표: 오른쪽 1034">
                  <a:extLst>
                    <a:ext uri="{FF2B5EF4-FFF2-40B4-BE49-F238E27FC236}">
                      <a16:creationId xmlns:a16="http://schemas.microsoft.com/office/drawing/2014/main" id="{C4B84F81-88E0-A37C-BD64-57FE9EB2F747}"/>
                    </a:ext>
                  </a:extLst>
                </p:cNvPr>
                <p:cNvSpPr/>
                <p:nvPr/>
              </p:nvSpPr>
              <p:spPr>
                <a:xfrm rot="12855194">
                  <a:off x="23749309" y="17578924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</p:grpSp>
          <p:grpSp>
            <p:nvGrpSpPr>
              <p:cNvPr id="1037" name="그룹 1036">
                <a:extLst>
                  <a:ext uri="{FF2B5EF4-FFF2-40B4-BE49-F238E27FC236}">
                    <a16:creationId xmlns:a16="http://schemas.microsoft.com/office/drawing/2014/main" id="{6DCAD322-A35B-0655-0B9A-B2C0BDFCE5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590457" y="20539332"/>
                <a:ext cx="7313751" cy="4210346"/>
                <a:chOff x="14974053" y="21639283"/>
                <a:chExt cx="13275137" cy="7642169"/>
              </a:xfrm>
            </p:grpSpPr>
            <p:pic>
              <p:nvPicPr>
                <p:cNvPr id="1038" name="그림 1037">
                  <a:extLst>
                    <a:ext uri="{FF2B5EF4-FFF2-40B4-BE49-F238E27FC236}">
                      <a16:creationId xmlns:a16="http://schemas.microsoft.com/office/drawing/2014/main" id="{6D5D8EE0-35A9-A612-6DED-B19A44C6AB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rcRect r="8677" b="13168"/>
                <a:stretch/>
              </p:blipFill>
              <p:spPr>
                <a:xfrm>
                  <a:off x="14974053" y="21639283"/>
                  <a:ext cx="13275137" cy="6863429"/>
                </a:xfrm>
                <a:prstGeom prst="rect">
                  <a:avLst/>
                </a:prstGeom>
              </p:spPr>
            </p:pic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595834FE-1294-F226-A5B3-A3F4987C05D1}"/>
                    </a:ext>
                  </a:extLst>
                </p:cNvPr>
                <p:cNvSpPr txBox="1"/>
                <p:nvPr/>
              </p:nvSpPr>
              <p:spPr>
                <a:xfrm>
                  <a:off x="21100147" y="28443487"/>
                  <a:ext cx="986937" cy="8379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>
                      <a:latin typeface="Times New Romman"/>
                      <a:cs typeface="Times" panose="02020603050405020304" pitchFamily="18" charset="0"/>
                    </a:rPr>
                    <a:t>(h)</a:t>
                  </a:r>
                  <a:endParaRPr lang="ko-KR" altLang="en-US" sz="2400">
                    <a:latin typeface="Times New Romman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1042" name="화살표: 오른쪽 1041">
                  <a:extLst>
                    <a:ext uri="{FF2B5EF4-FFF2-40B4-BE49-F238E27FC236}">
                      <a16:creationId xmlns:a16="http://schemas.microsoft.com/office/drawing/2014/main" id="{5007386B-E0C2-6455-7A1F-56E96B0825B9}"/>
                    </a:ext>
                  </a:extLst>
                </p:cNvPr>
                <p:cNvSpPr/>
                <p:nvPr/>
              </p:nvSpPr>
              <p:spPr>
                <a:xfrm rot="12855194">
                  <a:off x="24846437" y="26852443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</p:grpSp>
          <p:grpSp>
            <p:nvGrpSpPr>
              <p:cNvPr id="1043" name="그룹 1042">
                <a:extLst>
                  <a:ext uri="{FF2B5EF4-FFF2-40B4-BE49-F238E27FC236}">
                    <a16:creationId xmlns:a16="http://schemas.microsoft.com/office/drawing/2014/main" id="{C8BAE830-FDA8-5D5B-5721-A39A55A3F9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252103" y="20538272"/>
                <a:ext cx="7269808" cy="4223672"/>
                <a:chOff x="1342495" y="21615096"/>
                <a:chExt cx="13195376" cy="7666356"/>
              </a:xfrm>
            </p:grpSpPr>
            <p:grpSp>
              <p:nvGrpSpPr>
                <p:cNvPr id="1044" name="그룹 1043">
                  <a:extLst>
                    <a:ext uri="{FF2B5EF4-FFF2-40B4-BE49-F238E27FC236}">
                      <a16:creationId xmlns:a16="http://schemas.microsoft.com/office/drawing/2014/main" id="{CB644B82-2103-E80A-9E1B-78EC64587E81}"/>
                    </a:ext>
                  </a:extLst>
                </p:cNvPr>
                <p:cNvGrpSpPr/>
                <p:nvPr/>
              </p:nvGrpSpPr>
              <p:grpSpPr>
                <a:xfrm>
                  <a:off x="1342495" y="21615096"/>
                  <a:ext cx="13195376" cy="6863427"/>
                  <a:chOff x="368655" y="3657476"/>
                  <a:chExt cx="5313853" cy="2763941"/>
                </a:xfrm>
              </p:grpSpPr>
              <p:pic>
                <p:nvPicPr>
                  <p:cNvPr id="1049" name="그림 1048" descr="텍스트, 스크린샷, 폰트, 소프트웨어이(가) 표시된 사진&#10;&#10;자동 생성된 설명">
                    <a:extLst>
                      <a:ext uri="{FF2B5EF4-FFF2-40B4-BE49-F238E27FC236}">
                        <a16:creationId xmlns:a16="http://schemas.microsoft.com/office/drawing/2014/main" id="{496E3383-6FE1-0E7A-B84F-3F83CDA90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655" y="3657476"/>
                    <a:ext cx="5313853" cy="2763941"/>
                  </a:xfrm>
                  <a:prstGeom prst="rect">
                    <a:avLst/>
                  </a:prstGeom>
                </p:spPr>
              </p:pic>
              <p:sp>
                <p:nvSpPr>
                  <p:cNvPr id="1050" name="사각형: 둥근 모서리 1049">
                    <a:extLst>
                      <a:ext uri="{FF2B5EF4-FFF2-40B4-BE49-F238E27FC236}">
                        <a16:creationId xmlns:a16="http://schemas.microsoft.com/office/drawing/2014/main" id="{F71EB616-C8E0-C95A-33B2-7CFFBB7087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14471" y="4377775"/>
                    <a:ext cx="135542" cy="401042"/>
                  </a:xfrm>
                  <a:prstGeom prst="roundRect">
                    <a:avLst>
                      <a:gd name="adj" fmla="val 2553"/>
                    </a:avLst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83">
                      <a:latin typeface="Times New Romman"/>
                    </a:endParaRPr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6543A323-3D70-A3E7-E6FA-0818622A8DDB}"/>
                      </a:ext>
                    </a:extLst>
                  </p:cNvPr>
                  <p:cNvSpPr txBox="1"/>
                  <p:nvPr/>
                </p:nvSpPr>
                <p:spPr>
                  <a:xfrm>
                    <a:off x="1434006" y="4505322"/>
                    <a:ext cx="571499" cy="1462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700">
                        <a:solidFill>
                          <a:srgbClr val="324F8A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rPr>
                      <a:t>Overlap</a:t>
                    </a:r>
                    <a:endParaRPr lang="ko-KR" altLang="en-US" sz="700">
                      <a:solidFill>
                        <a:srgbClr val="324F8A"/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</a:endParaRPr>
                  </a:p>
                </p:txBody>
              </p:sp>
            </p:grp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A7DDF4E5-3D0A-B811-7FA4-229DE209B8AE}"/>
                    </a:ext>
                  </a:extLst>
                </p:cNvPr>
                <p:cNvSpPr txBox="1"/>
                <p:nvPr/>
              </p:nvSpPr>
              <p:spPr>
                <a:xfrm>
                  <a:off x="7426395" y="28443487"/>
                  <a:ext cx="986937" cy="8379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>
                      <a:latin typeface="Times New Romman"/>
                      <a:cs typeface="Times" panose="02020603050405020304" pitchFamily="18" charset="0"/>
                    </a:rPr>
                    <a:t>(g)</a:t>
                  </a:r>
                  <a:endParaRPr lang="ko-KR" altLang="en-US" sz="2400">
                    <a:latin typeface="Times New Romman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1046" name="화살표: 오른쪽 1045">
                  <a:extLst>
                    <a:ext uri="{FF2B5EF4-FFF2-40B4-BE49-F238E27FC236}">
                      <a16:creationId xmlns:a16="http://schemas.microsoft.com/office/drawing/2014/main" id="{8EDB7E64-9C08-3BA4-5D0A-0DD69C65F0B9}"/>
                    </a:ext>
                  </a:extLst>
                </p:cNvPr>
                <p:cNvSpPr/>
                <p:nvPr/>
              </p:nvSpPr>
              <p:spPr>
                <a:xfrm rot="5400000">
                  <a:off x="4390510" y="22275992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  <p:sp>
              <p:nvSpPr>
                <p:cNvPr id="1047" name="화살표: 오른쪽 1046">
                  <a:extLst>
                    <a:ext uri="{FF2B5EF4-FFF2-40B4-BE49-F238E27FC236}">
                      <a16:creationId xmlns:a16="http://schemas.microsoft.com/office/drawing/2014/main" id="{36046E9F-BD14-D396-BC8D-3EB7B139C6FD}"/>
                    </a:ext>
                  </a:extLst>
                </p:cNvPr>
                <p:cNvSpPr/>
                <p:nvPr/>
              </p:nvSpPr>
              <p:spPr>
                <a:xfrm rot="18559215">
                  <a:off x="8518632" y="26102054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</p:grpSp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24FBB110-0736-E562-5F34-75A34D2A4A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574" y="20531553"/>
                <a:ext cx="7313749" cy="4222901"/>
                <a:chOff x="1279411" y="13913599"/>
                <a:chExt cx="13275134" cy="7664958"/>
              </a:xfrm>
            </p:grpSpPr>
            <p:pic>
              <p:nvPicPr>
                <p:cNvPr id="1053" name="그림 1052" descr="텍스트, 스크린샷, 소프트웨어, 디스플레이이(가) 표시된 사진&#10;&#10;자동 생성된 설명">
                  <a:extLst>
                    <a:ext uri="{FF2B5EF4-FFF2-40B4-BE49-F238E27FC236}">
                      <a16:creationId xmlns:a16="http://schemas.microsoft.com/office/drawing/2014/main" id="{E78DFFCA-7800-6B44-5050-3048F5CD5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9411" y="13913599"/>
                  <a:ext cx="13275134" cy="6863427"/>
                </a:xfrm>
                <a:prstGeom prst="rect">
                  <a:avLst/>
                </a:prstGeom>
              </p:spPr>
            </p:pic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D1DA1EE3-BF4E-D8AA-EE4B-4CB02ECBEA77}"/>
                    </a:ext>
                  </a:extLst>
                </p:cNvPr>
                <p:cNvSpPr txBox="1"/>
                <p:nvPr/>
              </p:nvSpPr>
              <p:spPr>
                <a:xfrm>
                  <a:off x="7376568" y="20740592"/>
                  <a:ext cx="954931" cy="8379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>
                      <a:latin typeface="Times New Romman"/>
                      <a:cs typeface="Times" panose="02020603050405020304" pitchFamily="18" charset="0"/>
                    </a:rPr>
                    <a:t>(e)</a:t>
                  </a:r>
                  <a:endParaRPr lang="ko-KR" altLang="en-US" sz="2400">
                    <a:latin typeface="Times New Romman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1055" name="화살표: 오른쪽 1054">
                  <a:extLst>
                    <a:ext uri="{FF2B5EF4-FFF2-40B4-BE49-F238E27FC236}">
                      <a16:creationId xmlns:a16="http://schemas.microsoft.com/office/drawing/2014/main" id="{2D086294-3ABE-31AC-5B01-C9FE47A48EA2}"/>
                    </a:ext>
                  </a:extLst>
                </p:cNvPr>
                <p:cNvSpPr/>
                <p:nvPr/>
              </p:nvSpPr>
              <p:spPr>
                <a:xfrm rot="10800000">
                  <a:off x="11001060" y="19595662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  <p:sp>
              <p:nvSpPr>
                <p:cNvPr id="1057" name="화살표: 오른쪽 1056">
                  <a:extLst>
                    <a:ext uri="{FF2B5EF4-FFF2-40B4-BE49-F238E27FC236}">
                      <a16:creationId xmlns:a16="http://schemas.microsoft.com/office/drawing/2014/main" id="{0ED13FC3-1BCD-33AF-BE9E-D7BC59873F92}"/>
                    </a:ext>
                  </a:extLst>
                </p:cNvPr>
                <p:cNvSpPr/>
                <p:nvPr/>
              </p:nvSpPr>
              <p:spPr>
                <a:xfrm>
                  <a:off x="3672159" y="15876067"/>
                  <a:ext cx="1749851" cy="822847"/>
                </a:xfrm>
                <a:prstGeom prst="rightArrow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70"/>
                </a:p>
              </p:txBody>
            </p:sp>
          </p:grpSp>
        </p:grpSp>
      </p:grpSp>
      <p:pic>
        <p:nvPicPr>
          <p:cNvPr id="1073" name="그림 1072" descr="텍스트, 스크린샷, 다채로움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7B9EF1-4D5F-A797-BF8B-527DC7F96A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10964" y="16627817"/>
            <a:ext cx="7110436" cy="4359830"/>
          </a:xfrm>
          <a:prstGeom prst="rect">
            <a:avLst/>
          </a:prstGeom>
        </p:spPr>
      </p:pic>
      <p:sp>
        <p:nvSpPr>
          <p:cNvPr id="17" name="사각형: 둥근 모서리 40">
            <a:extLst>
              <a:ext uri="{FF2B5EF4-FFF2-40B4-BE49-F238E27FC236}">
                <a16:creationId xmlns:a16="http://schemas.microsoft.com/office/drawing/2014/main" id="{73BBCA90-E75D-8DE7-F954-E042E47F3AC4}"/>
              </a:ext>
            </a:extLst>
          </p:cNvPr>
          <p:cNvSpPr/>
          <p:nvPr/>
        </p:nvSpPr>
        <p:spPr>
          <a:xfrm>
            <a:off x="499338" y="26590029"/>
            <a:ext cx="12254400" cy="767711"/>
          </a:xfrm>
          <a:prstGeom prst="round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4</a:t>
            </a:r>
            <a:r>
              <a:rPr lang="en-US" altLang="ko-KR" sz="3700" b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. </a:t>
            </a:r>
            <a:r>
              <a:rPr lang="en-US" altLang="ko-KR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Real-Time Construction Standard Analysis System </a:t>
            </a:r>
            <a:r>
              <a:rPr lang="ko-KR" altLang="en-US" sz="37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0" name="사각형: 둥근 모서리 40">
            <a:extLst>
              <a:ext uri="{FF2B5EF4-FFF2-40B4-BE49-F238E27FC236}">
                <a16:creationId xmlns:a16="http://schemas.microsoft.com/office/drawing/2014/main" id="{D74BDB15-2704-89FE-04D1-71A8DB053367}"/>
              </a:ext>
            </a:extLst>
          </p:cNvPr>
          <p:cNvSpPr/>
          <p:nvPr/>
        </p:nvSpPr>
        <p:spPr>
          <a:xfrm>
            <a:off x="499338" y="27230651"/>
            <a:ext cx="12254400" cy="127089"/>
          </a:xfrm>
          <a:prstGeom prst="roundRect">
            <a:avLst>
              <a:gd name="adj" fmla="val 0"/>
            </a:avLst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AA49BA-AB1A-F918-118F-4DCBFF2FDFA7}"/>
              </a:ext>
            </a:extLst>
          </p:cNvPr>
          <p:cNvSpPr/>
          <p:nvPr/>
        </p:nvSpPr>
        <p:spPr>
          <a:xfrm>
            <a:off x="22750853" y="10639967"/>
            <a:ext cx="376133" cy="338633"/>
          </a:xfrm>
          <a:prstGeom prst="rect">
            <a:avLst/>
          </a:prstGeom>
          <a:solidFill>
            <a:srgbClr val="0C2E86"/>
          </a:solidFill>
          <a:ln>
            <a:solidFill>
              <a:srgbClr val="0C2E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>
                <a:latin typeface="Calibri" panose="020F0502020204030204" pitchFamily="34" charset="0"/>
                <a:ea typeface="Apple SD Gothic Neo" panose="02000300000000000000" pitchFamily="2" charset="-127"/>
                <a:cs typeface="Calibri" panose="020F0502020204030204" pitchFamily="34" charset="0"/>
              </a:rPr>
              <a:t>D</a:t>
            </a:r>
            <a:endParaRPr kumimoji="1" lang="en-US" altLang="ko-KR" sz="2000" dirty="0">
              <a:latin typeface="Calibri" panose="020F0502020204030204" pitchFamily="34" charset="0"/>
              <a:ea typeface="Apple SD Gothic Neo" panose="02000300000000000000" pitchFamily="2" charset="-127"/>
              <a:cs typeface="Calibri" panose="020F050202020403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1F3D9EC-EEE8-9025-5CAF-1DB1F2559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2641" y="22206517"/>
            <a:ext cx="8191141" cy="25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7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F8CD-8E67-AA98-0E31-1453DFBE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8DDC18-8C5F-4E67-DF95-74D46CB007B8}"/>
              </a:ext>
            </a:extLst>
          </p:cNvPr>
          <p:cNvGrpSpPr/>
          <p:nvPr/>
        </p:nvGrpSpPr>
        <p:grpSpPr>
          <a:xfrm>
            <a:off x="15137606" y="10623051"/>
            <a:ext cx="13266225" cy="7502202"/>
            <a:chOff x="15026902" y="21631020"/>
            <a:chExt cx="13266225" cy="75022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6D12F2A-2A88-A846-1DA8-F87C517705E2}"/>
                </a:ext>
              </a:extLst>
            </p:cNvPr>
            <p:cNvGrpSpPr/>
            <p:nvPr/>
          </p:nvGrpSpPr>
          <p:grpSpPr>
            <a:xfrm>
              <a:off x="15026902" y="21631020"/>
              <a:ext cx="13266225" cy="6863427"/>
              <a:chOff x="2209800" y="1393475"/>
              <a:chExt cx="7772400" cy="4071050"/>
            </a:xfrm>
          </p:grpSpPr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B363E82C-1768-F25B-E67D-4A1575FFC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9800" y="1393475"/>
                <a:ext cx="7772400" cy="4071050"/>
              </a:xfrm>
              <a:prstGeom prst="rect">
                <a:avLst/>
              </a:prstGeom>
            </p:spPr>
          </p:pic>
          <p:pic>
            <p:nvPicPr>
              <p:cNvPr id="7" name="Picture 5">
                <a:extLst>
                  <a:ext uri="{FF2B5EF4-FFF2-40B4-BE49-F238E27FC236}">
                    <a16:creationId xmlns:a16="http://schemas.microsoft.com/office/drawing/2014/main" id="{7C43F8C1-DB8B-CB33-5AFC-11188FB45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7777" t="53432" r="62909" b="26759"/>
              <a:stretch/>
            </p:blipFill>
            <p:spPr>
              <a:xfrm>
                <a:off x="4368800" y="3568699"/>
                <a:ext cx="723900" cy="806451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0A33C-1AED-C545-1B8D-EB544B483ADA}"/>
                </a:ext>
              </a:extLst>
            </p:cNvPr>
            <p:cNvSpPr txBox="1"/>
            <p:nvPr/>
          </p:nvSpPr>
          <p:spPr>
            <a:xfrm>
              <a:off x="21162043" y="28505999"/>
              <a:ext cx="705642" cy="627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76">
                  <a:latin typeface="Times New Romman"/>
                </a:rPr>
                <a:t>(d)</a:t>
              </a:r>
              <a:endParaRPr lang="ko-KR" altLang="en-US" sz="3476">
                <a:latin typeface="Times New Romman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25A6AD6-7C8B-FC81-A6A1-35261C13C2C5}"/>
                </a:ext>
              </a:extLst>
            </p:cNvPr>
            <p:cNvSpPr/>
            <p:nvPr/>
          </p:nvSpPr>
          <p:spPr>
            <a:xfrm rot="12705710">
              <a:off x="24378475" y="26561330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F557D8-6FFB-8A36-9035-BAD62A088D17}"/>
              </a:ext>
            </a:extLst>
          </p:cNvPr>
          <p:cNvGrpSpPr/>
          <p:nvPr/>
        </p:nvGrpSpPr>
        <p:grpSpPr>
          <a:xfrm>
            <a:off x="1436614" y="2853600"/>
            <a:ext cx="13221852" cy="7485443"/>
            <a:chOff x="1325910" y="13861569"/>
            <a:chExt cx="13221852" cy="7485443"/>
          </a:xfrm>
        </p:grpSpPr>
        <p:pic>
          <p:nvPicPr>
            <p:cNvPr id="10" name="그림 9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9278F5A2-ED08-8898-0FD1-87D7AB54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910" y="13861569"/>
              <a:ext cx="13221852" cy="68634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50C67-3E70-F3EC-FE33-C2FC1AAF0930}"/>
                </a:ext>
              </a:extLst>
            </p:cNvPr>
            <p:cNvSpPr txBox="1"/>
            <p:nvPr/>
          </p:nvSpPr>
          <p:spPr>
            <a:xfrm>
              <a:off x="7456776" y="20719789"/>
              <a:ext cx="679994" cy="627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76">
                  <a:latin typeface="Times New Romman"/>
                </a:rPr>
                <a:t>(a)</a:t>
              </a:r>
              <a:endParaRPr lang="ko-KR" altLang="en-US" sz="3476">
                <a:latin typeface="Times New Romman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F4E717B-024B-2BFD-F2BB-E82F889074DB}"/>
                </a:ext>
              </a:extLst>
            </p:cNvPr>
            <p:cNvSpPr/>
            <p:nvPr/>
          </p:nvSpPr>
          <p:spPr>
            <a:xfrm rot="12705710">
              <a:off x="11539290" y="19304998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7905A7-5D64-B21F-641A-CFF9C49F2C42}"/>
              </a:ext>
            </a:extLst>
          </p:cNvPr>
          <p:cNvGrpSpPr/>
          <p:nvPr/>
        </p:nvGrpSpPr>
        <p:grpSpPr>
          <a:xfrm>
            <a:off x="15137610" y="2853600"/>
            <a:ext cx="13266222" cy="7485443"/>
            <a:chOff x="15026906" y="13861569"/>
            <a:chExt cx="13266222" cy="7485443"/>
          </a:xfrm>
        </p:grpSpPr>
        <p:pic>
          <p:nvPicPr>
            <p:cNvPr id="12" name="그림 11" descr="텍스트, 소프트웨어, 컴퓨터 아이콘, 운영 체제이(가) 표시된 사진&#10;&#10;자동 생성된 설명">
              <a:extLst>
                <a:ext uri="{FF2B5EF4-FFF2-40B4-BE49-F238E27FC236}">
                  <a16:creationId xmlns:a16="http://schemas.microsoft.com/office/drawing/2014/main" id="{14186962-2D8A-911F-D6B8-68882B818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6906" y="13861569"/>
              <a:ext cx="13266222" cy="686342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34C861-B224-074D-DFEF-E2EDCFD29E3E}"/>
                </a:ext>
              </a:extLst>
            </p:cNvPr>
            <p:cNvSpPr txBox="1"/>
            <p:nvPr/>
          </p:nvSpPr>
          <p:spPr>
            <a:xfrm>
              <a:off x="21162043" y="20719789"/>
              <a:ext cx="705642" cy="627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76">
                  <a:latin typeface="Times New Romman"/>
                </a:rPr>
                <a:t>(b)</a:t>
              </a:r>
              <a:endParaRPr lang="ko-KR" altLang="en-US" sz="3476">
                <a:latin typeface="Times New Romman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D0095DAE-6586-E693-143A-ACD7782D7E1D}"/>
                </a:ext>
              </a:extLst>
            </p:cNvPr>
            <p:cNvSpPr/>
            <p:nvPr/>
          </p:nvSpPr>
          <p:spPr>
            <a:xfrm rot="16200000">
              <a:off x="19072620" y="19339194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91A23B7D-BAC6-AFE9-65F9-8DD026CF2662}"/>
                </a:ext>
              </a:extLst>
            </p:cNvPr>
            <p:cNvSpPr/>
            <p:nvPr/>
          </p:nvSpPr>
          <p:spPr>
            <a:xfrm rot="12705710">
              <a:off x="23989621" y="16683960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4A4D6A-9016-917C-EA63-C6DCE71B52A6}"/>
              </a:ext>
            </a:extLst>
          </p:cNvPr>
          <p:cNvGrpSpPr/>
          <p:nvPr/>
        </p:nvGrpSpPr>
        <p:grpSpPr>
          <a:xfrm>
            <a:off x="1463095" y="10623051"/>
            <a:ext cx="13195371" cy="7502202"/>
            <a:chOff x="1352391" y="21631020"/>
            <a:chExt cx="13195371" cy="7502202"/>
          </a:xfrm>
        </p:grpSpPr>
        <p:pic>
          <p:nvPicPr>
            <p:cNvPr id="8" name="그림 7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2970CF67-EB4C-9FD7-3683-AA41DA4D5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91" y="21631020"/>
              <a:ext cx="13195371" cy="68634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75D643-C2C1-AF7F-FCC2-DBA4A47573E8}"/>
                </a:ext>
              </a:extLst>
            </p:cNvPr>
            <p:cNvSpPr txBox="1"/>
            <p:nvPr/>
          </p:nvSpPr>
          <p:spPr>
            <a:xfrm>
              <a:off x="7479966" y="28505999"/>
              <a:ext cx="679994" cy="627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76">
                  <a:latin typeface="Times New Romman"/>
                </a:rPr>
                <a:t>(c)</a:t>
              </a:r>
              <a:endParaRPr lang="ko-KR" altLang="en-US" sz="3476">
                <a:latin typeface="Times New Romman"/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DCEB4006-0B13-605A-4417-FC9105697339}"/>
                </a:ext>
              </a:extLst>
            </p:cNvPr>
            <p:cNvSpPr/>
            <p:nvPr/>
          </p:nvSpPr>
          <p:spPr>
            <a:xfrm rot="16200000">
              <a:off x="9191513" y="26779537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231203-1E70-CD1C-04EC-319628DF70B6}"/>
              </a:ext>
            </a:extLst>
          </p:cNvPr>
          <p:cNvGrpSpPr/>
          <p:nvPr/>
        </p:nvGrpSpPr>
        <p:grpSpPr>
          <a:xfrm>
            <a:off x="15204587" y="18431212"/>
            <a:ext cx="13275134" cy="7480561"/>
            <a:chOff x="14960551" y="13887255"/>
            <a:chExt cx="13275134" cy="7480561"/>
          </a:xfrm>
        </p:grpSpPr>
        <p:pic>
          <p:nvPicPr>
            <p:cNvPr id="22" name="그림 21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66FDB681-229F-4112-1BF8-D93C1486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0551" y="13887255"/>
              <a:ext cx="13275134" cy="686804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9DD8CC-3950-1DD0-E419-EFFC0D1C726A}"/>
                </a:ext>
              </a:extLst>
            </p:cNvPr>
            <p:cNvSpPr txBox="1"/>
            <p:nvPr/>
          </p:nvSpPr>
          <p:spPr>
            <a:xfrm>
              <a:off x="21100147" y="20740593"/>
              <a:ext cx="631904" cy="627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76">
                  <a:latin typeface="Times New Romman"/>
                  <a:cs typeface="Times" panose="02020603050405020304" pitchFamily="18" charset="0"/>
                </a:rPr>
                <a:t>(f)</a:t>
              </a:r>
              <a:endParaRPr lang="ko-KR" altLang="en-US" sz="3476">
                <a:latin typeface="Times New Romman"/>
                <a:cs typeface="Times" panose="02020603050405020304" pitchFamily="18" charset="0"/>
              </a:endParaRP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5A1BD580-3C92-5A6D-84FC-6EA786D16314}"/>
                </a:ext>
              </a:extLst>
            </p:cNvPr>
            <p:cNvSpPr/>
            <p:nvPr/>
          </p:nvSpPr>
          <p:spPr>
            <a:xfrm rot="12855194">
              <a:off x="23749309" y="17578924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E01269-63F4-14C1-FD89-36DDFF640EF0}"/>
              </a:ext>
            </a:extLst>
          </p:cNvPr>
          <p:cNvGrpSpPr/>
          <p:nvPr/>
        </p:nvGrpSpPr>
        <p:grpSpPr>
          <a:xfrm>
            <a:off x="15204588" y="26183240"/>
            <a:ext cx="13275137" cy="7431427"/>
            <a:chOff x="14960552" y="21639283"/>
            <a:chExt cx="13275137" cy="743142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66CE5A1-25F4-5D23-A750-ED0797C22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8677" b="13168"/>
            <a:stretch/>
          </p:blipFill>
          <p:spPr>
            <a:xfrm>
              <a:off x="14960552" y="21639283"/>
              <a:ext cx="13275137" cy="686342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2ED2E2-A9E1-DD18-4EA9-57483CA6643C}"/>
                </a:ext>
              </a:extLst>
            </p:cNvPr>
            <p:cNvSpPr txBox="1"/>
            <p:nvPr/>
          </p:nvSpPr>
          <p:spPr>
            <a:xfrm>
              <a:off x="21100147" y="28443487"/>
              <a:ext cx="705642" cy="627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76">
                  <a:latin typeface="Times New Romman"/>
                  <a:cs typeface="Times" panose="02020603050405020304" pitchFamily="18" charset="0"/>
                </a:rPr>
                <a:t>(h)</a:t>
              </a:r>
              <a:endParaRPr lang="ko-KR" altLang="en-US" sz="3476">
                <a:latin typeface="Times New Romman"/>
                <a:cs typeface="Times" panose="02020603050405020304" pitchFamily="18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E9C915E-3475-82A2-D64E-77628130BD2C}"/>
                </a:ext>
              </a:extLst>
            </p:cNvPr>
            <p:cNvSpPr/>
            <p:nvPr/>
          </p:nvSpPr>
          <p:spPr>
            <a:xfrm rot="12855194">
              <a:off x="24846437" y="26852443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1F246BD-7568-83E0-BBD8-AF95EFA067E6}"/>
              </a:ext>
            </a:extLst>
          </p:cNvPr>
          <p:cNvGrpSpPr/>
          <p:nvPr/>
        </p:nvGrpSpPr>
        <p:grpSpPr>
          <a:xfrm>
            <a:off x="1542854" y="26185399"/>
            <a:ext cx="13195376" cy="7429268"/>
            <a:chOff x="1298818" y="21641442"/>
            <a:chExt cx="13195376" cy="742926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D97EA2D-2020-4121-6CA3-82180E0E057B}"/>
                </a:ext>
              </a:extLst>
            </p:cNvPr>
            <p:cNvGrpSpPr/>
            <p:nvPr/>
          </p:nvGrpSpPr>
          <p:grpSpPr>
            <a:xfrm>
              <a:off x="1298818" y="21641442"/>
              <a:ext cx="13195376" cy="6863427"/>
              <a:chOff x="351066" y="3668086"/>
              <a:chExt cx="5313853" cy="2763941"/>
            </a:xfrm>
          </p:grpSpPr>
          <p:pic>
            <p:nvPicPr>
              <p:cNvPr id="34" name="그림 33" descr="텍스트, 스크린샷, 폰트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718CDC47-4A2B-5306-831D-330E722B9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066" y="3668086"/>
                <a:ext cx="5313853" cy="2763941"/>
              </a:xfrm>
              <a:prstGeom prst="rect">
                <a:avLst/>
              </a:prstGeom>
            </p:spPr>
          </p:pic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CBD2DC92-8162-E6E9-6507-5429C1A36C03}"/>
                  </a:ext>
                </a:extLst>
              </p:cNvPr>
              <p:cNvSpPr/>
              <p:nvPr/>
            </p:nvSpPr>
            <p:spPr>
              <a:xfrm rot="5400000">
                <a:off x="1514471" y="4377775"/>
                <a:ext cx="135542" cy="401042"/>
              </a:xfrm>
              <a:prstGeom prst="roundRect">
                <a:avLst>
                  <a:gd name="adj" fmla="val 2553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83">
                  <a:latin typeface="Times New Romman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B277B3-00AA-2601-0697-25DCE4D1816F}"/>
                  </a:ext>
                </a:extLst>
              </p:cNvPr>
              <p:cNvSpPr txBox="1"/>
              <p:nvPr/>
            </p:nvSpPr>
            <p:spPr>
              <a:xfrm>
                <a:off x="1436327" y="4500680"/>
                <a:ext cx="571499" cy="106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17">
                    <a:solidFill>
                      <a:srgbClr val="324F8A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Overlap</a:t>
                </a:r>
                <a:endParaRPr lang="ko-KR" altLang="en-US" sz="1117">
                  <a:solidFill>
                    <a:srgbClr val="324F8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D3E646-A5FC-0872-E87C-B78AF133367E}"/>
                </a:ext>
              </a:extLst>
            </p:cNvPr>
            <p:cNvSpPr txBox="1"/>
            <p:nvPr/>
          </p:nvSpPr>
          <p:spPr>
            <a:xfrm>
              <a:off x="7426396" y="28443487"/>
              <a:ext cx="705642" cy="627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76">
                  <a:latin typeface="Times New Romman"/>
                  <a:cs typeface="Times" panose="02020603050405020304" pitchFamily="18" charset="0"/>
                </a:rPr>
                <a:t>(g)</a:t>
              </a:r>
              <a:endParaRPr lang="ko-KR" altLang="en-US" sz="3476">
                <a:latin typeface="Times New Romman"/>
                <a:cs typeface="Times" panose="02020603050405020304" pitchFamily="18" charset="0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03A28724-0BC5-51E2-033B-8CD54DC545AE}"/>
                </a:ext>
              </a:extLst>
            </p:cNvPr>
            <p:cNvSpPr/>
            <p:nvPr/>
          </p:nvSpPr>
          <p:spPr>
            <a:xfrm rot="5400000">
              <a:off x="4390510" y="22275992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82BF1541-F09F-F637-5500-C0DC9D892CAA}"/>
                </a:ext>
              </a:extLst>
            </p:cNvPr>
            <p:cNvSpPr/>
            <p:nvPr/>
          </p:nvSpPr>
          <p:spPr>
            <a:xfrm rot="18559215">
              <a:off x="8518632" y="26102054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DC267D6-2330-B40D-56E0-7B38E0B6962D}"/>
              </a:ext>
            </a:extLst>
          </p:cNvPr>
          <p:cNvGrpSpPr/>
          <p:nvPr/>
        </p:nvGrpSpPr>
        <p:grpSpPr>
          <a:xfrm>
            <a:off x="1463095" y="18431212"/>
            <a:ext cx="13275134" cy="7480561"/>
            <a:chOff x="1219059" y="13887255"/>
            <a:chExt cx="13275134" cy="7480561"/>
          </a:xfrm>
        </p:grpSpPr>
        <p:pic>
          <p:nvPicPr>
            <p:cNvPr id="38" name="그림 37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699F1913-AB59-806A-154A-AE0740592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059" y="13887255"/>
              <a:ext cx="13275134" cy="686342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39764B-9C1F-F738-4DA0-32C3CE339D82}"/>
                </a:ext>
              </a:extLst>
            </p:cNvPr>
            <p:cNvSpPr txBox="1"/>
            <p:nvPr/>
          </p:nvSpPr>
          <p:spPr>
            <a:xfrm>
              <a:off x="7376568" y="20740593"/>
              <a:ext cx="679994" cy="627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76">
                  <a:latin typeface="Times New Romman"/>
                  <a:cs typeface="Times" panose="02020603050405020304" pitchFamily="18" charset="0"/>
                </a:rPr>
                <a:t>(e)</a:t>
              </a:r>
              <a:endParaRPr lang="ko-KR" altLang="en-US" sz="3476">
                <a:latin typeface="Times New Romman"/>
                <a:cs typeface="Times" panose="02020603050405020304" pitchFamily="18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E2AC2815-74DD-A5B8-DCC6-0C630D10A78C}"/>
                </a:ext>
              </a:extLst>
            </p:cNvPr>
            <p:cNvSpPr/>
            <p:nvPr/>
          </p:nvSpPr>
          <p:spPr>
            <a:xfrm rot="10800000">
              <a:off x="11001060" y="19595662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6836D536-426E-2F4F-698F-2A644C3A7282}"/>
                </a:ext>
              </a:extLst>
            </p:cNvPr>
            <p:cNvSpPr/>
            <p:nvPr/>
          </p:nvSpPr>
          <p:spPr>
            <a:xfrm>
              <a:off x="3672159" y="15876067"/>
              <a:ext cx="1749851" cy="82284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70"/>
            </a:p>
          </p:txBody>
        </p:sp>
      </p:grpSp>
    </p:spTree>
    <p:extLst>
      <p:ext uri="{BB962C8B-B14F-4D97-AF65-F5344CB8AC3E}">
        <p14:creationId xmlns:p14="http://schemas.microsoft.com/office/powerpoint/2010/main" val="232073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4892</TotalTime>
  <Words>1387</Words>
  <Application>Microsoft Macintosh PowerPoint</Application>
  <PresentationFormat>사용자 지정</PresentationFormat>
  <Paragraphs>150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8" baseType="lpstr">
      <vt:lpstr>맑은 고딕</vt:lpstr>
      <vt:lpstr>시스템 서체 일반체</vt:lpstr>
      <vt:lpstr>Apple SD Gothic Neo</vt:lpstr>
      <vt:lpstr>Apple SD Gothic Neo ExtraBold</vt:lpstr>
      <vt:lpstr>APPLE SD GOTHIC NEO MEDIUM</vt:lpstr>
      <vt:lpstr>APPLE SD GOTHIC NEO MEDIUM</vt:lpstr>
      <vt:lpstr>HY견고딕</vt:lpstr>
      <vt:lpstr>Times New Romman</vt:lpstr>
      <vt:lpstr>Yu Gothic UI Semibold</vt:lpstr>
      <vt:lpstr>Aptos</vt:lpstr>
      <vt:lpstr>Aptos Display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박성진</dc:creator>
  <cp:lastModifiedBy>박성진</cp:lastModifiedBy>
  <cp:revision>49</cp:revision>
  <dcterms:created xsi:type="dcterms:W3CDTF">2024-10-17T09:08:27Z</dcterms:created>
  <dcterms:modified xsi:type="dcterms:W3CDTF">2025-10-11T07:55:44Z</dcterms:modified>
</cp:coreProperties>
</file>